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46" r:id="rId2"/>
    <p:sldId id="256" r:id="rId3"/>
    <p:sldId id="262" r:id="rId4"/>
    <p:sldId id="319" r:id="rId5"/>
    <p:sldId id="334" r:id="rId6"/>
    <p:sldId id="335" r:id="rId7"/>
    <p:sldId id="321" r:id="rId8"/>
    <p:sldId id="337" r:id="rId9"/>
    <p:sldId id="336" r:id="rId10"/>
    <p:sldId id="320" r:id="rId11"/>
    <p:sldId id="299" r:id="rId12"/>
    <p:sldId id="322" r:id="rId13"/>
    <p:sldId id="342" r:id="rId14"/>
    <p:sldId id="339" r:id="rId15"/>
    <p:sldId id="343" r:id="rId16"/>
    <p:sldId id="340" r:id="rId17"/>
    <p:sldId id="344" r:id="rId18"/>
    <p:sldId id="341" r:id="rId19"/>
    <p:sldId id="345" r:id="rId20"/>
    <p:sldId id="291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1" autoAdjust="0"/>
    <p:restoredTop sz="94525" autoAdjust="0"/>
  </p:normalViewPr>
  <p:slideViewPr>
    <p:cSldViewPr snapToGrid="0">
      <p:cViewPr varScale="1">
        <p:scale>
          <a:sx n="78" d="100"/>
          <a:sy n="78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0" d="100"/>
          <a:sy n="120" d="100"/>
        </p:scale>
        <p:origin x="1740" y="-126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F81393-E826-46EE-99B8-A3BE5229617E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0DA3C7-B189-4E77-96AB-89BAA61F3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9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F884315-DC28-4298-BACC-70DD5C89BF59}" type="datetimeFigureOut">
              <a:rPr lang="en-US" smtClean="0"/>
              <a:t>8/26/2019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A0F58A-E690-4168-9FE1-C4D9986DB4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2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0F58A-E690-4168-9FE1-C4D9986DB43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0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A2BA3-CED9-4BFF-ACA4-9D3EA81C5CA6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5A1F-91D0-4618-944D-627896BEE328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83C2-7769-4FE9-896D-E5A53FCF5B49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DD256-F804-47DC-9301-42F9AB9AF3E0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DA7D-F9EE-47A7-954F-6C51734CCD43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45004-D975-460E-966F-986C9B2B185C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D4C4-881A-4DF8-A4DD-C5439AC73315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AFB9-AE06-4279-BD73-22AD6091E1FD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57D9-7C9A-4866-A4B5-11DAB02A0CD1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329-F9AE-46CA-AFF6-840F21C65A31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89051-EB17-4C28-8D15-574595190CBF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FBB4-6C77-44D4-9753-8E82E92B4502}" type="datetime1">
              <a:rPr lang="en-US" smtClean="0"/>
              <a:t>8/26/2019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1" y="1825625"/>
            <a:ext cx="361453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turn on your computer’s sound and check the volume level.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module slide presentations include voice narration and instructional videos.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1167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  </a:t>
            </a:r>
            <a:r>
              <a:rPr lang="en-US" sz="2800" b="1">
                <a:solidFill>
                  <a:schemeClr val="bg1"/>
                </a:solidFill>
              </a:rPr>
              <a:t>Providing Feedback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" descr="Image result for volu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16" y="867327"/>
            <a:ext cx="5001236" cy="25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384875" y="3367945"/>
            <a:ext cx="3666256" cy="0"/>
          </a:xfrm>
          <a:prstGeom prst="straightConnector1">
            <a:avLst/>
          </a:prstGeom>
          <a:ln w="215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t="17920" r="19415" b="17481"/>
          <a:stretch/>
        </p:blipFill>
        <p:spPr bwMode="auto">
          <a:xfrm>
            <a:off x="5384875" y="4027897"/>
            <a:ext cx="2238695" cy="23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74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Making Use of Language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10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6"/>
          <p:cNvSpPr txBox="1">
            <a:spLocks/>
          </p:cNvSpPr>
          <p:nvPr/>
        </p:nvSpPr>
        <p:spPr>
          <a:xfrm>
            <a:off x="819214" y="2014320"/>
            <a:ext cx="10066223" cy="2401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New Teacher Center and other groups have worked to develop some recommended language stems to help with the process of listening for and responding to </a:t>
            </a:r>
            <a:r>
              <a:rPr lang="en-US" b="1" dirty="0">
                <a:solidFill>
                  <a:srgbClr val="922C46"/>
                </a:solidFill>
              </a:rPr>
              <a:t>entry points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b="1" dirty="0">
              <a:solidFill>
                <a:srgbClr val="922C46"/>
              </a:solidFill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5" y="3884036"/>
            <a:ext cx="3810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5"/>
    </mc:Choice>
    <mc:Fallback xmlns="">
      <p:transition spd="slow" advTm="2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Language Stems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924714"/>
            <a:ext cx="8802329" cy="390531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922C46"/>
                </a:solidFill>
              </a:rPr>
              <a:t>The four categories included here are: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Paraphrasing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Clarifying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Mediational Questions</a:t>
            </a:r>
          </a:p>
          <a:p>
            <a:pPr lvl="2">
              <a:lnSpc>
                <a:spcPct val="10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Non-Judgmental Responses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11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96" y="3429431"/>
            <a:ext cx="3810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7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2"/>
    </mc:Choice>
    <mc:Fallback xmlns="">
      <p:transition spd="slow" advTm="1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Paraphrasing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65722" y="1741466"/>
            <a:ext cx="7974807" cy="44889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Paraphrasing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communicates that the listener…</a:t>
            </a:r>
          </a:p>
          <a:p>
            <a:pPr lvl="0"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Listened carefully</a:t>
            </a:r>
          </a:p>
          <a:p>
            <a:pPr lvl="0"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Understood what was said</a:t>
            </a:r>
          </a:p>
          <a:p>
            <a:pPr lvl="0"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Cares</a:t>
            </a:r>
          </a:p>
          <a:p>
            <a:pPr marL="0" lvl="0" indent="0" fontAlgn="base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Paraphrasing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involves:</a:t>
            </a:r>
          </a:p>
          <a:p>
            <a:pPr lvl="0"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Restating in your own words</a:t>
            </a:r>
          </a:p>
          <a:p>
            <a:pPr lvl="0"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Summarizing</a:t>
            </a:r>
          </a:p>
          <a:p>
            <a:pPr lvl="0"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Organizing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44" y="849309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3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3"/>
    </mc:Choice>
    <mc:Fallback xmlns="">
      <p:transition spd="slow" advTm="2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Paraphrasing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89126" y="2055944"/>
            <a:ext cx="8551403" cy="4665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possible </a:t>
            </a:r>
            <a:r>
              <a:rPr lang="en-US" b="1" u="sng" dirty="0">
                <a:solidFill>
                  <a:srgbClr val="922C46"/>
                </a:solidFill>
              </a:rPr>
              <a:t>paraphrasing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stems include: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So…</a:t>
            </a:r>
          </a:p>
          <a:p>
            <a:pPr lvl="2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other words…</a:t>
            </a:r>
          </a:p>
          <a:p>
            <a:pPr lvl="2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sounds like…</a:t>
            </a:r>
          </a:p>
          <a:p>
            <a:pPr lvl="2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several key points you’re bringing up…</a:t>
            </a:r>
          </a:p>
          <a:p>
            <a:pPr lvl="2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what you’re saying…</a:t>
            </a:r>
          </a:p>
          <a:p>
            <a:pPr lvl="2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You’re primarily concerned with…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13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44" y="849309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4"/>
    </mc:Choice>
    <mc:Fallback xmlns="">
      <p:transition spd="slow" advTm="20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Clarifying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91682" y="1907242"/>
            <a:ext cx="8802329" cy="4662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Clarifying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communicates that the listener has heard what the speaker said but does not fully understand what was said.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Clarifying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involves asking a question to: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Gather more information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Discover the meaning of the language used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Learn more about the speaker’s reasoning 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Seek connections between ideas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Develop or maintain focus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14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6"/>
          <p:cNvSpPr txBox="1">
            <a:spLocks/>
          </p:cNvSpPr>
          <p:nvPr/>
        </p:nvSpPr>
        <p:spPr>
          <a:xfrm>
            <a:off x="891682" y="3579073"/>
            <a:ext cx="10671786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999" y="826591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44"/>
    </mc:Choice>
    <mc:Fallback xmlns="">
      <p:transition spd="slow" advTm="2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Clarifying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91682" y="1907242"/>
            <a:ext cx="10127712" cy="466246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possible </a:t>
            </a:r>
            <a:r>
              <a:rPr lang="en-US" b="1" u="sng" dirty="0">
                <a:solidFill>
                  <a:srgbClr val="922C46"/>
                </a:solidFill>
              </a:rPr>
              <a:t>clarifying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stems include:</a:t>
            </a:r>
          </a:p>
          <a:p>
            <a:pPr marL="0" indent="0" fontAlgn="base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Would you tell me a little more about…?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 me see if I understand…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would help me understand if you’d give me an example of…?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So, are you saying/suggesting…?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do you mean by…?</a:t>
            </a:r>
          </a:p>
          <a:p>
            <a:pPr lvl="1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are you feeling about…?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15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6"/>
          <p:cNvSpPr txBox="1">
            <a:spLocks/>
          </p:cNvSpPr>
          <p:nvPr/>
        </p:nvSpPr>
        <p:spPr>
          <a:xfrm>
            <a:off x="891682" y="3579073"/>
            <a:ext cx="10671786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44" y="849309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2"/>
    </mc:Choice>
    <mc:Fallback xmlns="">
      <p:transition spd="slow" advTm="2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Mediational Questions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924715"/>
            <a:ext cx="8802329" cy="4305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Mediational questions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bring about a new understanding by posing questions that extend thinking, learning, and planning.</a:t>
            </a:r>
          </a:p>
          <a:p>
            <a:pPr marL="0" indent="0">
              <a:buNone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Mediational questions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the colleague: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Hypothesize what might happen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Analyze what worked or didn’t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Imagine possibilities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Compare intended plans and outcomes with what actually happened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16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44" y="849309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9"/>
    </mc:Choice>
    <mc:Fallback xmlns="">
      <p:transition spd="slow" advTm="4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Mediational Questions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9276" y="1776727"/>
            <a:ext cx="10658778" cy="49447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</a:t>
            </a:r>
            <a:r>
              <a:rPr lang="en-US" sz="3000" b="1" u="sng" dirty="0">
                <a:solidFill>
                  <a:srgbClr val="922C46"/>
                </a:solidFill>
              </a:rPr>
              <a:t>mediational question 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stems include: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What’s another way you might…?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would it look like if…?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do you think would happen if…?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was...different from (like)...?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sort of an impact do you think…?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criteria do you use to…?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have you done something like...before…?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do you think about…?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did you decide…?</a:t>
            </a:r>
          </a:p>
          <a:p>
            <a:pPr lvl="1" fontAlgn="base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might you see happening in your classroom if…?</a:t>
            </a:r>
          </a:p>
          <a:p>
            <a:pPr lvl="1"/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might have contributed to…?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17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44" y="849309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4"/>
    </mc:Choice>
    <mc:Fallback xmlns="">
      <p:transition spd="slow" advTm="4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Non-Judgmental Responses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8969" y="2422869"/>
            <a:ext cx="10215075" cy="4305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Non-judgmental responses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communicate that the listener is open-minded, encouraging, and interested.</a:t>
            </a: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b="1" u="sng" dirty="0">
                <a:solidFill>
                  <a:srgbClr val="922C46"/>
                </a:solidFill>
              </a:rPr>
              <a:t>Non-judgmental responses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 to: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 trust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Promote an internal locus of control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Encourage self-assessment and teacher autonomy</a:t>
            </a:r>
          </a:p>
          <a:p>
            <a:pPr lvl="1"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Foster risk-taking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18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94" y="936672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78"/>
    </mc:Choice>
    <mc:Fallback xmlns="">
      <p:transition spd="slow" advTm="4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Non-Judgmental Responses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01127" y="1709281"/>
            <a:ext cx="10688050" cy="494195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Possible </a:t>
            </a:r>
            <a:r>
              <a:rPr lang="en-US" b="1" u="sng" dirty="0">
                <a:solidFill>
                  <a:srgbClr val="922C46"/>
                </a:solidFill>
              </a:rPr>
              <a:t>non-judgmental responses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Identifying what worked and why</a:t>
            </a:r>
          </a:p>
          <a:p>
            <a:pPr marL="457200" lvl="1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noticed when you...the students…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Encouraging</a:t>
            </a:r>
          </a:p>
          <a:p>
            <a:pPr marL="914400" lvl="2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It sounds like you have a number of ideas to try out! It’ll be exciting to see which 	work best!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Asking the teacher to self-assess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what ways did the lesson go as you expected? What 					didn’t you expect?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Asking the teacher to identify his or her role</a:t>
            </a:r>
          </a:p>
          <a:p>
            <a:pPr marL="457200" lvl="1" indent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instructional decisions made the learning successful?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Showing enthusiasm for and interest in the teacher’s work and thinking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19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6"/>
          <p:cNvSpPr txBox="1">
            <a:spLocks/>
          </p:cNvSpPr>
          <p:nvPr/>
        </p:nvSpPr>
        <p:spPr>
          <a:xfrm>
            <a:off x="6229596" y="3498573"/>
            <a:ext cx="5664831" cy="27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194" y="936672"/>
            <a:ext cx="2368441" cy="14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5"/>
    </mc:Choice>
    <mc:Fallback xmlns="">
      <p:transition spd="slow" advTm="3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316" y="1051034"/>
            <a:ext cx="9144000" cy="12946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Providing Feedback</a:t>
            </a:r>
            <a:endParaRPr lang="en-US" sz="53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2</a:t>
            </a:fld>
            <a:endParaRPr lang="en-US" sz="20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76029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E7267E-6E58-406A-83C7-BD947887406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37" y="3038475"/>
            <a:ext cx="2374169" cy="11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4"/>
    </mc:Choice>
    <mc:Fallback xmlns="">
      <p:transition spd="slow" advTm="1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Application Questions to Consider: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19214" y="2213198"/>
            <a:ext cx="10195977" cy="508161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 of an example of when you received feedback that was not particularly helpful.  What was said?</a:t>
            </a:r>
          </a:p>
          <a:p>
            <a:pPr marL="517525" indent="-517525">
              <a:buNone/>
            </a:pP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7525" indent="-517525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 of an example of when you received feedback that was   helpful.  What made it helpful? </a:t>
            </a:r>
          </a:p>
          <a:p>
            <a:pPr marL="744538" indent="-744538"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the main differences between your two examples?</a:t>
            </a:r>
          </a:p>
          <a:p>
            <a:pPr marL="0" indent="0">
              <a:buNone/>
            </a:pPr>
            <a:endParaRPr lang="en-US" b="1" dirty="0">
              <a:solidFill>
                <a:srgbClr val="922C46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22C46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22C4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20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AutoShape 2" descr="Image result for shaking h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4" descr="Image result for shaking han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" descr="Image result for shaking hand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4" descr="Image result for tea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841" y="796055"/>
            <a:ext cx="1348551" cy="203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4"/>
    </mc:Choice>
    <mc:Fallback xmlns="">
      <p:transition spd="slow" advTm="378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Providing Feedback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3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6"/>
          <p:cNvSpPr txBox="1">
            <a:spLocks/>
          </p:cNvSpPr>
          <p:nvPr/>
        </p:nvSpPr>
        <p:spPr>
          <a:xfrm>
            <a:off x="819214" y="1902634"/>
            <a:ext cx="6314242" cy="47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922C46"/>
                </a:solidFill>
              </a:rPr>
              <a:t>This is one of our most difficult tasks as cooperating teachers.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strive to give developing educators a fair understanding of their current level of performance without crushing their spirits or dampening their enthusiasm.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Just as with the I-C-F Framework, this is a skill we can work to improve over time.</a:t>
            </a:r>
            <a:endParaRPr lang="en-US" b="1" dirty="0">
              <a:solidFill>
                <a:srgbClr val="922C46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69" y="2306385"/>
            <a:ext cx="3979610" cy="298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0"/>
    </mc:Choice>
    <mc:Fallback xmlns="">
      <p:transition spd="slow" advTm="3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Feedback Essentials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4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6"/>
          <p:cNvSpPr txBox="1">
            <a:spLocks/>
          </p:cNvSpPr>
          <p:nvPr/>
        </p:nvSpPr>
        <p:spPr>
          <a:xfrm>
            <a:off x="1551712" y="1736501"/>
            <a:ext cx="5664831" cy="4984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922C46"/>
                </a:solidFill>
              </a:rPr>
              <a:t>Effective feedback is . . 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22C46"/>
                </a:solidFill>
              </a:rPr>
              <a:t> 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Goal-Referenced</a:t>
            </a:r>
          </a:p>
          <a:p>
            <a:r>
              <a:rPr lang="en-US" b="1" dirty="0">
                <a:solidFill>
                  <a:srgbClr val="922C46"/>
                </a:solidFill>
              </a:rPr>
              <a:t> Tangible and Transparent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Actionable</a:t>
            </a:r>
          </a:p>
          <a:p>
            <a:r>
              <a:rPr lang="en-US" b="1" dirty="0">
                <a:solidFill>
                  <a:srgbClr val="922C46"/>
                </a:solidFill>
              </a:rPr>
              <a:t> User-Friendly</a:t>
            </a:r>
          </a:p>
          <a:p>
            <a:r>
              <a:rPr lang="en-US" b="1" dirty="0">
                <a:solidFill>
                  <a:srgbClr val="922C4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Timely</a:t>
            </a:r>
          </a:p>
          <a:p>
            <a:r>
              <a:rPr lang="en-US" b="1" dirty="0">
                <a:solidFill>
                  <a:srgbClr val="922C46"/>
                </a:solidFill>
              </a:rPr>
              <a:t> Ongoing</a:t>
            </a:r>
          </a:p>
          <a:p>
            <a:r>
              <a:rPr lang="en-US" b="1" dirty="0">
                <a:solidFill>
                  <a:srgbClr val="922C46"/>
                </a:solidFill>
              </a:rPr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Consistent</a:t>
            </a:r>
          </a:p>
        </p:txBody>
      </p:sp>
      <p:pic>
        <p:nvPicPr>
          <p:cNvPr id="1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969" y="2306385"/>
            <a:ext cx="3979610" cy="298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82"/>
    </mc:Choice>
    <mc:Fallback xmlns="">
      <p:transition spd="slow" advTm="12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When Feedback Fails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5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4331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6"/>
          <p:cNvSpPr txBox="1">
            <a:spLocks/>
          </p:cNvSpPr>
          <p:nvPr/>
        </p:nvSpPr>
        <p:spPr>
          <a:xfrm>
            <a:off x="819214" y="2568388"/>
            <a:ext cx="8423797" cy="359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82382" y="1764734"/>
            <a:ext cx="4683687" cy="491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922C46"/>
                </a:solidFill>
              </a:rPr>
              <a:t>Sometimes our intentions are good, but we may push too hard with our feedback.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Watch the following video and think about what the experienced teacher could have done differently.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video is of a mentor and a beginning teacher, but interactions between cooperating teacher and student teacher function in much the same way.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922C46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51347" y="3244334"/>
            <a:ext cx="163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7" name="Copy of Building Trust in Mentoring Relationshi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1895" y="1932928"/>
            <a:ext cx="6387622" cy="35930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8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0"/>
    </mc:Choice>
    <mc:Fallback>
      <p:transition spd="slow" advTm="3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When Feedback Fails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6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24331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6"/>
          <p:cNvSpPr txBox="1">
            <a:spLocks/>
          </p:cNvSpPr>
          <p:nvPr/>
        </p:nvSpPr>
        <p:spPr>
          <a:xfrm>
            <a:off x="819214" y="2568388"/>
            <a:ext cx="8423797" cy="3593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82382" y="1764734"/>
            <a:ext cx="4683687" cy="4915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Watch the video again if needed.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922C46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922C46"/>
                </a:solidFill>
              </a:rPr>
              <a:t>Describe examples of missteps made by the experienced teacher.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922C46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922C46"/>
                </a:solidFill>
              </a:rPr>
              <a:t>List some feedback statements that might have been better received.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51347" y="3244334"/>
            <a:ext cx="163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7" name="Copy of Building Trust in Mentoring Relationshi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1895" y="1932928"/>
            <a:ext cx="6387622" cy="35930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00"/>
    </mc:Choice>
    <mc:Fallback>
      <p:transition spd="slow" advTm="3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Entry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7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6"/>
          <p:cNvSpPr txBox="1">
            <a:spLocks/>
          </p:cNvSpPr>
          <p:nvPr/>
        </p:nvSpPr>
        <p:spPr>
          <a:xfrm>
            <a:off x="778444" y="2327802"/>
            <a:ext cx="6314242" cy="3607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any conversation, there are </a:t>
            </a:r>
            <a:r>
              <a:rPr lang="en-US" b="1" dirty="0">
                <a:solidFill>
                  <a:srgbClr val="922C46"/>
                </a:solidFill>
              </a:rPr>
              <a:t>entry points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allow us to insert ideas or questions.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goal is to guide the conversation to areas we know are important without letting on that this is our plan.</a:t>
            </a:r>
            <a:endParaRPr lang="en-US" b="1" dirty="0">
              <a:solidFill>
                <a:srgbClr val="922C46"/>
              </a:solidFill>
            </a:endParaRPr>
          </a:p>
        </p:txBody>
      </p:sp>
      <p:pic>
        <p:nvPicPr>
          <p:cNvPr id="1028" name="Picture 4" descr="doorway to heav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-11506200"/>
            <a:ext cx="19526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661" y="2533596"/>
            <a:ext cx="4245623" cy="23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5"/>
    </mc:Choice>
    <mc:Fallback xmlns="">
      <p:transition spd="slow" advTm="2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Entry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6443" y="1821233"/>
            <a:ext cx="101854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An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922C46"/>
                </a:solidFill>
                <a:effectLst/>
                <a:cs typeface="Arial" panose="020B0604020202020204" pitchFamily="34" charset="0"/>
              </a:rPr>
              <a:t>“entry point”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is an opportunity to introduce: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New information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A support strategy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A formative assessment tool or process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Teachers offer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922C46"/>
                </a:solidFill>
                <a:effectLst/>
                <a:cs typeface="Arial" panose="020B0604020202020204" pitchFamily="34" charset="0"/>
              </a:rPr>
              <a:t>entry points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Intentionally or unintentionally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Directly or indirectly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Explicitly or implicitly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1028" name="Picture 4" descr="doorway to heav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-11506200"/>
            <a:ext cx="19526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77" y="873698"/>
            <a:ext cx="2758169" cy="15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5"/>
    </mc:Choice>
    <mc:Fallback xmlns="">
      <p:transition spd="slow" advTm="7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35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Entry Points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33578"/>
          </a:xfrm>
          <a:prstGeom prst="rect">
            <a:avLst/>
          </a:prstGeom>
          <a:solidFill>
            <a:srgbClr val="922C4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655" y="55179"/>
            <a:ext cx="452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Module #7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7655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15358" y="737419"/>
            <a:ext cx="0" cy="5984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96443" y="2867674"/>
            <a:ext cx="1018540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The skill as a cooperating teacher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comes in identifying and capitalizing upon the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922C46"/>
                </a:solidFill>
                <a:effectLst/>
                <a:cs typeface="Arial" panose="020B0604020202020204" pitchFamily="34" charset="0"/>
              </a:rPr>
              <a:t>entry point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cs typeface="Arial" panose="020B0604020202020204" pitchFamily="34" charset="0"/>
              </a:rPr>
              <a:t>such that the student teacher is able to make connections between what you are sharing and THEIR needs or interests.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1028" name="Picture 4" descr="doorway to heav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-11506200"/>
            <a:ext cx="19526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77" y="873698"/>
            <a:ext cx="2758169" cy="15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2"/>
    </mc:Choice>
    <mc:Fallback xmlns="">
      <p:transition spd="slow" advTm="2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|1.2|1.8|2.4|2.4|0.5|0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C490AA"/>
      </a:accent2>
      <a:accent3>
        <a:srgbClr val="8EAADB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4158</TotalTime>
  <Words>861</Words>
  <Application>Microsoft Office PowerPoint</Application>
  <PresentationFormat>Widescreen</PresentationFormat>
  <Paragraphs>182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Providing Feedback</vt:lpstr>
      <vt:lpstr>Providing Feedback</vt:lpstr>
      <vt:lpstr>Feedback Essentials</vt:lpstr>
      <vt:lpstr>When Feedback Fails</vt:lpstr>
      <vt:lpstr>When Feedback Fails</vt:lpstr>
      <vt:lpstr>Entry Points</vt:lpstr>
      <vt:lpstr>Entry Points</vt:lpstr>
      <vt:lpstr>Entry Points</vt:lpstr>
      <vt:lpstr>Making Use of Language</vt:lpstr>
      <vt:lpstr>Language Stems</vt:lpstr>
      <vt:lpstr>Paraphrasing</vt:lpstr>
      <vt:lpstr>Paraphrasing</vt:lpstr>
      <vt:lpstr>Clarifying</vt:lpstr>
      <vt:lpstr>Clarifying</vt:lpstr>
      <vt:lpstr>Mediational Questions</vt:lpstr>
      <vt:lpstr>Mediational Questions</vt:lpstr>
      <vt:lpstr>Non-Judgmental Responses</vt:lpstr>
      <vt:lpstr>Non-Judgmental Responses</vt:lpstr>
      <vt:lpstr>Application Questions to Consider: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Maraline Ellis</dc:creator>
  <cp:lastModifiedBy>Bunch, Roy</cp:lastModifiedBy>
  <cp:revision>126</cp:revision>
  <cp:lastPrinted>2018-04-11T17:08:01Z</cp:lastPrinted>
  <dcterms:created xsi:type="dcterms:W3CDTF">2013-07-15T20:26:40Z</dcterms:created>
  <dcterms:modified xsi:type="dcterms:W3CDTF">2019-08-26T18:33:32Z</dcterms:modified>
</cp:coreProperties>
</file>