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301" r:id="rId2"/>
    <p:sldId id="256" r:id="rId3"/>
    <p:sldId id="262" r:id="rId4"/>
    <p:sldId id="263" r:id="rId5"/>
    <p:sldId id="264" r:id="rId6"/>
    <p:sldId id="265" r:id="rId7"/>
    <p:sldId id="268" r:id="rId8"/>
    <p:sldId id="266" r:id="rId9"/>
    <p:sldId id="267" r:id="rId10"/>
    <p:sldId id="292" r:id="rId11"/>
    <p:sldId id="269" r:id="rId12"/>
    <p:sldId id="293" r:id="rId13"/>
    <p:sldId id="294" r:id="rId14"/>
    <p:sldId id="295" r:id="rId15"/>
    <p:sldId id="296" r:id="rId16"/>
    <p:sldId id="298" r:id="rId17"/>
    <p:sldId id="299" r:id="rId18"/>
    <p:sldId id="270" r:id="rId19"/>
    <p:sldId id="297" r:id="rId20"/>
    <p:sldId id="271" r:id="rId21"/>
    <p:sldId id="300"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2C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71" autoAdjust="0"/>
    <p:restoredTop sz="94660"/>
  </p:normalViewPr>
  <p:slideViewPr>
    <p:cSldViewPr snapToGrid="0">
      <p:cViewPr varScale="1">
        <p:scale>
          <a:sx n="78" d="100"/>
          <a:sy n="78" d="100"/>
        </p:scale>
        <p:origin x="126" y="3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6C2C8D0-07D2-40CA-A187-A976FED5BA75}" type="datetimeFigureOut">
              <a:rPr lang="en-US" smtClean="0"/>
              <a:t>8/26/2019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2E8E09C-AE76-45C4-BE83-AB286221C86B}" type="slidenum">
              <a:rPr lang="en-US" smtClean="0"/>
              <a:t>‹#›</a:t>
            </a:fld>
            <a:endParaRPr lang="en-US"/>
          </a:p>
        </p:txBody>
      </p:sp>
    </p:spTree>
    <p:extLst>
      <p:ext uri="{BB962C8B-B14F-4D97-AF65-F5344CB8AC3E}">
        <p14:creationId xmlns:p14="http://schemas.microsoft.com/office/powerpoint/2010/main" val="2314199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884315-DC28-4298-BACC-70DD5C89BF59}" type="datetimeFigureOut">
              <a:rPr lang="en-US" smtClean="0"/>
              <a:t>8/26/2019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AA0F58A-E690-4168-9FE1-C4D9986DB435}" type="slidenum">
              <a:rPr lang="en-US" smtClean="0"/>
              <a:t>‹#›</a:t>
            </a:fld>
            <a:endParaRPr lang="en-US" dirty="0"/>
          </a:p>
        </p:txBody>
      </p:sp>
    </p:spTree>
    <p:extLst>
      <p:ext uri="{BB962C8B-B14F-4D97-AF65-F5344CB8AC3E}">
        <p14:creationId xmlns:p14="http://schemas.microsoft.com/office/powerpoint/2010/main" val="233262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CA2BA3-CED9-4BFF-ACA4-9D3EA81C5CA6}" type="datetime1">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AE5A1F-91D0-4618-944D-627896BEE328}" type="datetime1">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F83C2-7769-4FE9-896D-E5A53FCF5B49}" type="datetime1">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DD256-F804-47DC-9301-42F9AB9AF3E0}" type="datetime1">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FEDA7D-F9EE-47A7-954F-6C51734CCD43}" type="datetime1">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745004-D975-460E-966F-986C9B2B185C}" type="datetime1">
              <a:rPr lang="en-US" smtClean="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1ED4C4-881A-4DF8-A4DD-C5439AC73315}" type="datetime1">
              <a:rPr lang="en-US" smtClean="0"/>
              <a:t>8/26/2019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05AFB9-AE06-4279-BD73-22AD6091E1FD}" type="datetime1">
              <a:rPr lang="en-US" smtClean="0"/>
              <a:t>8/26/2019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757D9-7C9A-4866-A4B5-11DAB02A0CD1}" type="datetime1">
              <a:rPr lang="en-US" smtClean="0"/>
              <a:t>8/26/2019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C6E329-F9AE-46CA-AFF6-840F21C65A31}" type="datetime1">
              <a:rPr lang="en-US" smtClean="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489051-EB17-4C28-8D15-574595190CBF}" type="datetime1">
              <a:rPr lang="en-US" smtClean="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FEFBB4-6C77-44D4-9753-8E82E92B4502}" type="datetime1">
              <a:rPr lang="en-US" smtClean="0"/>
              <a:t>8/26/2019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1" y="1825625"/>
            <a:ext cx="3614530" cy="4351338"/>
          </a:xfrm>
        </p:spPr>
        <p:txBody>
          <a:bodyPr/>
          <a:lstStyle/>
          <a:p>
            <a:pPr marL="0" indent="0">
              <a:buNone/>
            </a:pPr>
            <a:r>
              <a:rPr lang="en-US" b="1" dirty="0">
                <a:solidFill>
                  <a:schemeClr val="tx1">
                    <a:lumMod val="65000"/>
                    <a:lumOff val="35000"/>
                  </a:schemeClr>
                </a:solidFill>
              </a:rPr>
              <a:t>Please turn on your computer’s sound and check the volume level.  </a:t>
            </a:r>
          </a:p>
          <a:p>
            <a:pPr marL="0" indent="0">
              <a:buNone/>
            </a:pPr>
            <a:r>
              <a:rPr lang="en-US" b="1" dirty="0">
                <a:solidFill>
                  <a:schemeClr val="tx1">
                    <a:lumMod val="65000"/>
                    <a:lumOff val="35000"/>
                  </a:schemeClr>
                </a:solidFill>
              </a:rPr>
              <a:t>The module slide presentations include voice narration and instructional videos.</a:t>
            </a:r>
          </a:p>
          <a:p>
            <a:pPr marL="0" indent="0">
              <a:buNone/>
            </a:pPr>
            <a:endParaRPr lang="en-US"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10917376" cy="523220"/>
          </a:xfrm>
          <a:prstGeom prst="rect">
            <a:avLst/>
          </a:prstGeom>
          <a:noFill/>
        </p:spPr>
        <p:txBody>
          <a:bodyPr wrap="square" rtlCol="0">
            <a:spAutoFit/>
          </a:bodyPr>
          <a:lstStyle/>
          <a:p>
            <a:r>
              <a:rPr lang="en-US" sz="2800" b="1" dirty="0">
                <a:solidFill>
                  <a:schemeClr val="bg1"/>
                </a:solidFill>
              </a:rPr>
              <a:t>Module #1   Roles and Responsibilities of a Cooperating Teacher</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5" name="Picture 2" descr="Image result for volu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116" y="867327"/>
            <a:ext cx="5001236" cy="250061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5384875" y="3367945"/>
            <a:ext cx="3666256" cy="0"/>
          </a:xfrm>
          <a:prstGeom prst="straightConnector1">
            <a:avLst/>
          </a:prstGeom>
          <a:ln w="21590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8475" t="17920" r="19415" b="17481"/>
          <a:stretch/>
        </p:blipFill>
        <p:spPr bwMode="auto">
          <a:xfrm>
            <a:off x="5384875" y="4027897"/>
            <a:ext cx="2238695" cy="232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304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8580718" cy="1325563"/>
          </a:xfrm>
        </p:spPr>
        <p:txBody>
          <a:bodyPr>
            <a:normAutofit/>
          </a:bodyPr>
          <a:lstStyle/>
          <a:p>
            <a:r>
              <a:rPr lang="en-US" b="1" dirty="0">
                <a:solidFill>
                  <a:schemeClr val="tx1">
                    <a:lumMod val="75000"/>
                    <a:lumOff val="25000"/>
                  </a:schemeClr>
                </a:solidFill>
                <a:latin typeface="+mn-lt"/>
              </a:rPr>
              <a:t>But it  </a:t>
            </a:r>
            <a:r>
              <a:rPr lang="en-US" b="1" u="sng" dirty="0">
                <a:solidFill>
                  <a:srgbClr val="922C46"/>
                </a:solidFill>
                <a:latin typeface="+mn-lt"/>
              </a:rPr>
              <a:t>does mean</a:t>
            </a:r>
            <a:r>
              <a:rPr lang="en-US" b="1" dirty="0">
                <a:solidFill>
                  <a:schemeClr val="tx1">
                    <a:lumMod val="75000"/>
                    <a:lumOff val="25000"/>
                  </a:schemeClr>
                </a:solidFill>
                <a:latin typeface="+mn-lt"/>
              </a:rPr>
              <a:t> that you, the Cooperating Teacher, should . . .</a:t>
            </a:r>
          </a:p>
        </p:txBody>
      </p:sp>
      <p:sp>
        <p:nvSpPr>
          <p:cNvPr id="7" name="Content Placeholder 6"/>
          <p:cNvSpPr>
            <a:spLocks noGrp="1"/>
          </p:cNvSpPr>
          <p:nvPr>
            <p:ph idx="1"/>
          </p:nvPr>
        </p:nvSpPr>
        <p:spPr>
          <a:xfrm>
            <a:off x="819214" y="2187574"/>
            <a:ext cx="10515600" cy="4351338"/>
          </a:xfrm>
        </p:spPr>
        <p:txBody>
          <a:bodyPr>
            <a:normAutofit/>
          </a:bodyPr>
          <a:lstStyle/>
          <a:p>
            <a:pPr marL="0" indent="0">
              <a:buNone/>
            </a:pPr>
            <a:r>
              <a:rPr lang="en-US" sz="4000" b="1" dirty="0">
                <a:solidFill>
                  <a:schemeClr val="tx1">
                    <a:lumMod val="65000"/>
                    <a:lumOff val="35000"/>
                  </a:schemeClr>
                </a:solidFill>
              </a:rPr>
              <a:t>. . . . </a:t>
            </a:r>
            <a:r>
              <a:rPr lang="en-US" sz="4000" b="1" u="sng" dirty="0">
                <a:solidFill>
                  <a:schemeClr val="tx1">
                    <a:lumMod val="65000"/>
                    <a:lumOff val="35000"/>
                  </a:schemeClr>
                </a:solidFill>
              </a:rPr>
              <a:t>consider ways to share your thinking, planning, and teaching.</a:t>
            </a:r>
          </a:p>
          <a:p>
            <a:pPr marL="0" indent="0">
              <a:buNone/>
            </a:pPr>
            <a:endParaRPr lang="en-US" dirty="0"/>
          </a:p>
          <a:p>
            <a:pPr marL="0" indent="0">
              <a:buNone/>
            </a:pPr>
            <a:r>
              <a:rPr lang="en-US" sz="4000" dirty="0">
                <a:solidFill>
                  <a:schemeClr val="tx1">
                    <a:lumMod val="65000"/>
                    <a:lumOff val="35000"/>
                  </a:schemeClr>
                </a:solidFill>
              </a:rPr>
              <a:t>The Pre-Service Teacher needs opportunities to try things, gradually receive more responsibility, and learn the ropes of being a teacher.</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10</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75" t="6223" r="7212" b="7386"/>
          <a:stretch/>
        </p:blipFill>
        <p:spPr bwMode="auto">
          <a:xfrm>
            <a:off x="9761058" y="686225"/>
            <a:ext cx="2125086" cy="158970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9967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What does collaboration look like?</a:t>
            </a:r>
          </a:p>
        </p:txBody>
      </p:sp>
      <p:sp>
        <p:nvSpPr>
          <p:cNvPr id="7" name="Content Placeholder 6"/>
          <p:cNvSpPr>
            <a:spLocks noGrp="1"/>
          </p:cNvSpPr>
          <p:nvPr>
            <p:ph idx="1"/>
          </p:nvPr>
        </p:nvSpPr>
        <p:spPr/>
        <p:txBody>
          <a:bodyPr/>
          <a:lstStyle/>
          <a:p>
            <a:pPr marL="0" indent="0">
              <a:buNone/>
            </a:pPr>
            <a:endParaRPr lang="en-US" dirty="0"/>
          </a:p>
          <a:p>
            <a:pPr marL="0" indent="0">
              <a:buNone/>
            </a:pPr>
            <a:r>
              <a:rPr lang="en-US" sz="3200" b="1" dirty="0">
                <a:solidFill>
                  <a:schemeClr val="tx1">
                    <a:lumMod val="65000"/>
                    <a:lumOff val="35000"/>
                  </a:schemeClr>
                </a:solidFill>
              </a:rPr>
              <a:t>1. Show that you value the Pre-Service Teacher’s ideas.  This does not mean that every idea should be praised, but it should be considered, discussed, or included in brainstorming.</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11</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24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610" y="4312023"/>
            <a:ext cx="3896472" cy="166991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7879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What does collaboration look like?</a:t>
            </a:r>
          </a:p>
        </p:txBody>
      </p:sp>
      <p:sp>
        <p:nvSpPr>
          <p:cNvPr id="7" name="Content Placeholder 6"/>
          <p:cNvSpPr>
            <a:spLocks noGrp="1"/>
          </p:cNvSpPr>
          <p:nvPr>
            <p:ph idx="1"/>
          </p:nvPr>
        </p:nvSpPr>
        <p:spPr/>
        <p:txBody>
          <a:bodyPr/>
          <a:lstStyle/>
          <a:p>
            <a:pPr marL="0" indent="0">
              <a:buNone/>
            </a:pPr>
            <a:endParaRPr lang="en-US" dirty="0"/>
          </a:p>
          <a:p>
            <a:pPr marL="0" indent="0">
              <a:buNone/>
            </a:pPr>
            <a:r>
              <a:rPr lang="en-US" sz="3200" b="1" dirty="0">
                <a:solidFill>
                  <a:schemeClr val="tx1">
                    <a:lumMod val="65000"/>
                    <a:lumOff val="35000"/>
                  </a:schemeClr>
                </a:solidFill>
              </a:rPr>
              <a:t>2. Allow the candidate to try some things even if you know that the idea may not work.  This is the chance for the developing teacher to learn why something might fail, to reflect on it, and then make things better the next time with your support.</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12</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139" y="4596739"/>
            <a:ext cx="3896472" cy="166991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344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What does collaboration look like?</a:t>
            </a:r>
          </a:p>
        </p:txBody>
      </p:sp>
      <p:sp>
        <p:nvSpPr>
          <p:cNvPr id="7" name="Content Placeholder 6"/>
          <p:cNvSpPr>
            <a:spLocks noGrp="1"/>
          </p:cNvSpPr>
          <p:nvPr>
            <p:ph idx="1"/>
          </p:nvPr>
        </p:nvSpPr>
        <p:spPr>
          <a:xfrm>
            <a:off x="819214" y="1461061"/>
            <a:ext cx="10515600" cy="4351338"/>
          </a:xfrm>
        </p:spPr>
        <p:txBody>
          <a:bodyPr/>
          <a:lstStyle/>
          <a:p>
            <a:pPr marL="0" indent="0">
              <a:buNone/>
            </a:pPr>
            <a:endParaRPr lang="en-US" dirty="0"/>
          </a:p>
          <a:p>
            <a:pPr marL="0" indent="0">
              <a:buNone/>
            </a:pPr>
            <a:r>
              <a:rPr lang="en-US" sz="3200" b="1" dirty="0">
                <a:solidFill>
                  <a:schemeClr val="tx1">
                    <a:lumMod val="65000"/>
                    <a:lumOff val="35000"/>
                  </a:schemeClr>
                </a:solidFill>
              </a:rPr>
              <a:t>3. Be willing to discuss difficult things with the Pre-Service Teacher respectfully.  Some common, but challenging, conversations might focus on the importance of being on time, what it means to dress professionally, being aware of one’s online presence, having differing views on classroom management, and the challenges associated with stepping from the student role to the teacher role.</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13</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446" y="5110839"/>
            <a:ext cx="3567766" cy="152904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56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What does collaboration look like?</a:t>
            </a:r>
          </a:p>
        </p:txBody>
      </p:sp>
      <p:sp>
        <p:nvSpPr>
          <p:cNvPr id="7" name="Content Placeholder 6"/>
          <p:cNvSpPr>
            <a:spLocks noGrp="1"/>
          </p:cNvSpPr>
          <p:nvPr>
            <p:ph idx="1"/>
          </p:nvPr>
        </p:nvSpPr>
        <p:spPr/>
        <p:txBody>
          <a:bodyPr/>
          <a:lstStyle/>
          <a:p>
            <a:pPr marL="0" indent="0">
              <a:buNone/>
            </a:pPr>
            <a:endParaRPr lang="en-US" dirty="0"/>
          </a:p>
          <a:p>
            <a:pPr marL="0" indent="0">
              <a:buNone/>
            </a:pPr>
            <a:r>
              <a:rPr lang="en-US" sz="3200" b="1" dirty="0">
                <a:solidFill>
                  <a:schemeClr val="tx1">
                    <a:lumMod val="65000"/>
                    <a:lumOff val="35000"/>
                  </a:schemeClr>
                </a:solidFill>
              </a:rPr>
              <a:t>4. Coach the Pre-Service Teacher in active participation in planning conversations, data teams, or professional learning communities.  Assist in developing professional skills in email and other written or verbal communication with teachers, staff, parents, and community members.</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14</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446" y="4825999"/>
            <a:ext cx="3896472" cy="166991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7136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What does collaboration look like?</a:t>
            </a:r>
          </a:p>
        </p:txBody>
      </p:sp>
      <p:sp>
        <p:nvSpPr>
          <p:cNvPr id="7" name="Content Placeholder 6"/>
          <p:cNvSpPr>
            <a:spLocks noGrp="1"/>
          </p:cNvSpPr>
          <p:nvPr>
            <p:ph idx="1"/>
          </p:nvPr>
        </p:nvSpPr>
        <p:spPr/>
        <p:txBody>
          <a:bodyPr/>
          <a:lstStyle/>
          <a:p>
            <a:pPr marL="0" indent="0">
              <a:buNone/>
            </a:pPr>
            <a:endParaRPr lang="en-US" dirty="0">
              <a:solidFill>
                <a:schemeClr val="tx1">
                  <a:lumMod val="65000"/>
                  <a:lumOff val="35000"/>
                </a:schemeClr>
              </a:solidFill>
            </a:endParaRPr>
          </a:p>
          <a:p>
            <a:pPr marL="0" indent="0">
              <a:buNone/>
            </a:pPr>
            <a:r>
              <a:rPr lang="en-US" sz="3200" b="1" dirty="0">
                <a:solidFill>
                  <a:schemeClr val="tx1">
                    <a:lumMod val="65000"/>
                    <a:lumOff val="35000"/>
                  </a:schemeClr>
                </a:solidFill>
              </a:rPr>
              <a:t>5. Co-plan together for co-teaching or more traditionally structured lessons.  Make your thinking visible.  Share your own successes and failures as a model of what it means to be a reflective practitioner.</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15</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610" y="4312023"/>
            <a:ext cx="3896472" cy="166991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168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Examples of Collaboration</a:t>
            </a:r>
          </a:p>
        </p:txBody>
      </p:sp>
      <p:sp>
        <p:nvSpPr>
          <p:cNvPr id="7" name="Content Placeholder 6"/>
          <p:cNvSpPr>
            <a:spLocks noGrp="1"/>
          </p:cNvSpPr>
          <p:nvPr>
            <p:ph idx="1"/>
          </p:nvPr>
        </p:nvSpPr>
        <p:spPr>
          <a:xfrm>
            <a:off x="838200" y="2014320"/>
            <a:ext cx="10515600" cy="4756919"/>
          </a:xfrm>
        </p:spPr>
        <p:txBody>
          <a:bodyPr>
            <a:normAutofit fontScale="92500" lnSpcReduction="10000"/>
          </a:bodyPr>
          <a:lstStyle/>
          <a:p>
            <a:pPr fontAlgn="base"/>
            <a:r>
              <a:rPr lang="en-US" sz="3800" b="1" dirty="0">
                <a:solidFill>
                  <a:schemeClr val="tx1">
                    <a:lumMod val="65000"/>
                    <a:lumOff val="35000"/>
                  </a:schemeClr>
                </a:solidFill>
              </a:rPr>
              <a:t>Pre-Service Teacher works with small groups and individual students in need of special attention, helping to differentiate instruction in the classroom.</a:t>
            </a:r>
          </a:p>
          <a:p>
            <a:pPr fontAlgn="base"/>
            <a:r>
              <a:rPr lang="en-US" sz="3800" b="1" dirty="0">
                <a:solidFill>
                  <a:schemeClr val="tx1">
                    <a:lumMod val="65000"/>
                    <a:lumOff val="35000"/>
                  </a:schemeClr>
                </a:solidFill>
              </a:rPr>
              <a:t>Cooperating Teacher and Pre-Service Teacher divide up subjects, each taking primary responsibility for certain content areas.</a:t>
            </a:r>
          </a:p>
          <a:p>
            <a:pPr fontAlgn="base"/>
            <a:r>
              <a:rPr lang="en-US" sz="3800" b="1" dirty="0">
                <a:solidFill>
                  <a:schemeClr val="tx1">
                    <a:lumMod val="65000"/>
                    <a:lumOff val="35000"/>
                  </a:schemeClr>
                </a:solidFill>
              </a:rPr>
              <a:t>Pre-Service Teacher prepares special units or special content.</a:t>
            </a:r>
          </a:p>
          <a:p>
            <a:pPr fontAlgn="base"/>
            <a:r>
              <a:rPr lang="en-US" sz="3800" b="1" dirty="0">
                <a:solidFill>
                  <a:schemeClr val="tx1">
                    <a:lumMod val="65000"/>
                    <a:lumOff val="35000"/>
                  </a:schemeClr>
                </a:solidFill>
              </a:rPr>
              <a:t>Pre-Service Teacher works with groups of students over time.</a:t>
            </a:r>
          </a:p>
          <a:p>
            <a:pPr marL="0" indent="0">
              <a:buNone/>
            </a:pPr>
            <a:endParaRPr lang="en-US" sz="3200"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16</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4345" y="660677"/>
            <a:ext cx="2830234" cy="121295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8414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Examples of Collaboration</a:t>
            </a:r>
          </a:p>
        </p:txBody>
      </p:sp>
      <p:sp>
        <p:nvSpPr>
          <p:cNvPr id="7" name="Content Placeholder 6"/>
          <p:cNvSpPr>
            <a:spLocks noGrp="1"/>
          </p:cNvSpPr>
          <p:nvPr>
            <p:ph idx="1"/>
          </p:nvPr>
        </p:nvSpPr>
        <p:spPr>
          <a:xfrm>
            <a:off x="819214" y="2389167"/>
            <a:ext cx="10515600" cy="4756919"/>
          </a:xfrm>
        </p:spPr>
        <p:txBody>
          <a:bodyPr>
            <a:normAutofit/>
          </a:bodyPr>
          <a:lstStyle/>
          <a:p>
            <a:pPr fontAlgn="base"/>
            <a:r>
              <a:rPr lang="en-US" sz="3200" b="1" dirty="0">
                <a:solidFill>
                  <a:schemeClr val="tx1">
                    <a:lumMod val="65000"/>
                    <a:lumOff val="35000"/>
                  </a:schemeClr>
                </a:solidFill>
              </a:rPr>
              <a:t>Cooperating Teacher and Pre-Service Teacher split up centers to provide more oversight and direction.</a:t>
            </a:r>
          </a:p>
          <a:p>
            <a:pPr fontAlgn="base"/>
            <a:r>
              <a:rPr lang="en-US" sz="3200" b="1" dirty="0">
                <a:solidFill>
                  <a:schemeClr val="tx1">
                    <a:lumMod val="65000"/>
                    <a:lumOff val="35000"/>
                  </a:schemeClr>
                </a:solidFill>
              </a:rPr>
              <a:t>Cooperating Teacher and Pre-Service Teacher review assessments and reflect together on effectiveness of lessons.</a:t>
            </a:r>
          </a:p>
          <a:p>
            <a:pPr fontAlgn="base"/>
            <a:r>
              <a:rPr lang="en-US" sz="3200" b="1" dirty="0">
                <a:solidFill>
                  <a:schemeClr val="tx1">
                    <a:lumMod val="65000"/>
                    <a:lumOff val="35000"/>
                  </a:schemeClr>
                </a:solidFill>
              </a:rPr>
              <a:t>Cooperating Teacher and Pre-Service Teacher observe each other, ask questions and offer feedback.</a:t>
            </a:r>
          </a:p>
          <a:p>
            <a:pPr fontAlgn="base"/>
            <a:r>
              <a:rPr lang="en-US" sz="3200" b="1" dirty="0">
                <a:solidFill>
                  <a:schemeClr val="tx1">
                    <a:lumMod val="65000"/>
                    <a:lumOff val="35000"/>
                  </a:schemeClr>
                </a:solidFill>
              </a:rPr>
              <a:t>The only limit is your imagination!</a:t>
            </a:r>
          </a:p>
          <a:p>
            <a:pPr marL="0" indent="0">
              <a:buNone/>
            </a:pPr>
            <a:endParaRPr lang="en-US" sz="3200"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17</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4345" y="660677"/>
            <a:ext cx="2830234" cy="121295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35445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816140" cy="1325563"/>
          </a:xfrm>
        </p:spPr>
        <p:txBody>
          <a:bodyPr>
            <a:normAutofit/>
          </a:bodyPr>
          <a:lstStyle/>
          <a:p>
            <a:r>
              <a:rPr lang="en-US" b="1" dirty="0">
                <a:solidFill>
                  <a:schemeClr val="tx1">
                    <a:lumMod val="75000"/>
                    <a:lumOff val="25000"/>
                  </a:schemeClr>
                </a:solidFill>
                <a:latin typeface="+mn-lt"/>
              </a:rPr>
              <a:t>Getting Started with Your Pre-Service Teacher</a:t>
            </a:r>
          </a:p>
        </p:txBody>
      </p:sp>
      <p:sp>
        <p:nvSpPr>
          <p:cNvPr id="7" name="Content Placeholder 6"/>
          <p:cNvSpPr>
            <a:spLocks noGrp="1"/>
          </p:cNvSpPr>
          <p:nvPr>
            <p:ph idx="1"/>
          </p:nvPr>
        </p:nvSpPr>
        <p:spPr/>
        <p:txBody>
          <a:bodyPr>
            <a:normAutofit fontScale="92500" lnSpcReduction="10000"/>
          </a:bodyPr>
          <a:lstStyle/>
          <a:p>
            <a:r>
              <a:rPr lang="en-US" b="1" dirty="0">
                <a:solidFill>
                  <a:schemeClr val="tx1">
                    <a:lumMod val="65000"/>
                    <a:lumOff val="35000"/>
                  </a:schemeClr>
                </a:solidFill>
              </a:rPr>
              <a:t>  Provide a tour of the classroom and school including where to park, 	eat lunch, use the restroom, locate resources, etc.</a:t>
            </a:r>
          </a:p>
          <a:p>
            <a:r>
              <a:rPr lang="en-US" b="1" dirty="0">
                <a:solidFill>
                  <a:schemeClr val="tx1">
                    <a:lumMod val="65000"/>
                    <a:lumOff val="35000"/>
                  </a:schemeClr>
                </a:solidFill>
              </a:rPr>
              <a:t>  Share relevant school and district policies</a:t>
            </a:r>
          </a:p>
          <a:p>
            <a:r>
              <a:rPr lang="en-US" b="1" dirty="0">
                <a:solidFill>
                  <a:schemeClr val="tx1">
                    <a:lumMod val="65000"/>
                    <a:lumOff val="35000"/>
                  </a:schemeClr>
                </a:solidFill>
              </a:rPr>
              <a:t>  Share the “unwritten” rules</a:t>
            </a:r>
          </a:p>
          <a:p>
            <a:pPr lvl="1"/>
            <a:r>
              <a:rPr lang="en-US" b="1" dirty="0">
                <a:solidFill>
                  <a:schemeClr val="tx1">
                    <a:lumMod val="65000"/>
                    <a:lumOff val="35000"/>
                  </a:schemeClr>
                </a:solidFill>
              </a:rPr>
              <a:t> Is there a chair at lunch reserved for one particular teacher?</a:t>
            </a:r>
          </a:p>
          <a:p>
            <a:pPr lvl="1"/>
            <a:r>
              <a:rPr lang="en-US" b="1" dirty="0">
                <a:solidFill>
                  <a:schemeClr val="tx1">
                    <a:lumMod val="65000"/>
                    <a:lumOff val="35000"/>
                  </a:schemeClr>
                </a:solidFill>
              </a:rPr>
              <a:t> Is it taboo to grade papers during a staff meeting?</a:t>
            </a:r>
          </a:p>
          <a:p>
            <a:pPr lvl="1"/>
            <a:r>
              <a:rPr lang="en-US" b="1" dirty="0">
                <a:solidFill>
                  <a:schemeClr val="tx1">
                    <a:lumMod val="65000"/>
                    <a:lumOff val="35000"/>
                  </a:schemeClr>
                </a:solidFill>
              </a:rPr>
              <a:t> What are typical standards of attire for your school?</a:t>
            </a:r>
          </a:p>
          <a:p>
            <a:r>
              <a:rPr lang="en-US" b="1" dirty="0">
                <a:solidFill>
                  <a:schemeClr val="tx1">
                    <a:lumMod val="65000"/>
                    <a:lumOff val="35000"/>
                  </a:schemeClr>
                </a:solidFill>
              </a:rPr>
              <a:t>  Discuss expectations</a:t>
            </a:r>
          </a:p>
          <a:p>
            <a:pPr lvl="1"/>
            <a:r>
              <a:rPr lang="en-US" b="1" dirty="0">
                <a:solidFill>
                  <a:schemeClr val="tx1">
                    <a:lumMod val="65000"/>
                    <a:lumOff val="35000"/>
                  </a:schemeClr>
                </a:solidFill>
              </a:rPr>
              <a:t> What time to arrive, how long to stay</a:t>
            </a:r>
          </a:p>
          <a:p>
            <a:pPr lvl="1"/>
            <a:r>
              <a:rPr lang="en-US" b="1" dirty="0">
                <a:solidFill>
                  <a:schemeClr val="tx1">
                    <a:lumMod val="65000"/>
                    <a:lumOff val="35000"/>
                  </a:schemeClr>
                </a:solidFill>
              </a:rPr>
              <a:t> If the Pre-Service Teacher is ill, what is the expected method of communication?</a:t>
            </a:r>
          </a:p>
          <a:p>
            <a:pPr lvl="1"/>
            <a:r>
              <a:rPr lang="en-US" b="1" dirty="0">
                <a:solidFill>
                  <a:schemeClr val="tx1">
                    <a:lumMod val="65000"/>
                    <a:lumOff val="35000"/>
                  </a:schemeClr>
                </a:solidFill>
              </a:rPr>
              <a:t> The more clear we are with expectations, the fewer conflicts we will have at a later point.</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18</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266"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0594" y="2584729"/>
            <a:ext cx="2643476" cy="113291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5739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816140" cy="1325563"/>
          </a:xfrm>
        </p:spPr>
        <p:txBody>
          <a:bodyPr>
            <a:normAutofit/>
          </a:bodyPr>
          <a:lstStyle/>
          <a:p>
            <a:r>
              <a:rPr lang="en-US" b="1" dirty="0">
                <a:solidFill>
                  <a:schemeClr val="tx1">
                    <a:lumMod val="75000"/>
                    <a:lumOff val="25000"/>
                  </a:schemeClr>
                </a:solidFill>
                <a:latin typeface="+mn-lt"/>
              </a:rPr>
              <a:t>Getting Started with Your Pre-Service Teacher</a:t>
            </a:r>
          </a:p>
        </p:txBody>
      </p:sp>
      <p:sp>
        <p:nvSpPr>
          <p:cNvPr id="7" name="Content Placeholder 6"/>
          <p:cNvSpPr>
            <a:spLocks noGrp="1"/>
          </p:cNvSpPr>
          <p:nvPr>
            <p:ph idx="1"/>
          </p:nvPr>
        </p:nvSpPr>
        <p:spPr/>
        <p:txBody>
          <a:bodyPr>
            <a:normAutofit/>
          </a:bodyPr>
          <a:lstStyle/>
          <a:p>
            <a:pPr marL="0" indent="0">
              <a:buNone/>
            </a:pPr>
            <a:r>
              <a:rPr lang="en-US" b="1" dirty="0">
                <a:solidFill>
                  <a:schemeClr val="tx1">
                    <a:lumMod val="65000"/>
                    <a:lumOff val="35000"/>
                  </a:schemeClr>
                </a:solidFill>
              </a:rPr>
              <a:t>If possible:</a:t>
            </a:r>
          </a:p>
          <a:p>
            <a:pPr marL="0" indent="0">
              <a:buNone/>
            </a:pPr>
            <a:endParaRPr lang="en-US" sz="4000" b="1" dirty="0">
              <a:solidFill>
                <a:schemeClr val="tx1">
                  <a:lumMod val="65000"/>
                  <a:lumOff val="35000"/>
                </a:schemeClr>
              </a:solidFill>
            </a:endParaRPr>
          </a:p>
          <a:p>
            <a:r>
              <a:rPr lang="en-US" b="1" dirty="0">
                <a:solidFill>
                  <a:schemeClr val="tx1">
                    <a:lumMod val="65000"/>
                    <a:lumOff val="35000"/>
                  </a:schemeClr>
                </a:solidFill>
              </a:rPr>
              <a:t> Provide an adult workspace for the Pre-Service Teacher.</a:t>
            </a:r>
          </a:p>
          <a:p>
            <a:r>
              <a:rPr lang="en-US" b="1" dirty="0">
                <a:solidFill>
                  <a:schemeClr val="tx1">
                    <a:lumMod val="65000"/>
                    <a:lumOff val="35000"/>
                  </a:schemeClr>
                </a:solidFill>
              </a:rPr>
              <a:t> Introduce him/her to the class as a Teacher or Co-Teacher.</a:t>
            </a:r>
          </a:p>
          <a:p>
            <a:r>
              <a:rPr lang="en-US" b="1" dirty="0">
                <a:solidFill>
                  <a:schemeClr val="tx1">
                    <a:lumMod val="65000"/>
                    <a:lumOff val="35000"/>
                  </a:schemeClr>
                </a:solidFill>
              </a:rPr>
              <a:t> Spend time together away from school.  Talk on the phone, go for coffee or have a meal out.  Getting to know each other makes teamwork much easier.</a:t>
            </a:r>
          </a:p>
          <a:p>
            <a:r>
              <a:rPr lang="en-US" b="1" dirty="0">
                <a:solidFill>
                  <a:schemeClr val="tx1">
                    <a:lumMod val="65000"/>
                    <a:lumOff val="35000"/>
                  </a:schemeClr>
                </a:solidFill>
              </a:rPr>
              <a:t>  Introduce the Pre-Service Teacher to all team members and staff they will need to know.</a:t>
            </a:r>
          </a:p>
          <a:p>
            <a:pPr marL="0" indent="0">
              <a:buNone/>
            </a:pPr>
            <a:endParaRPr lang="en-US" b="1" dirty="0">
              <a:solidFill>
                <a:schemeClr val="tx1">
                  <a:lumMod val="65000"/>
                  <a:lumOff val="35000"/>
                </a:schemeClr>
              </a:solidFill>
            </a:endParaRPr>
          </a:p>
          <a:p>
            <a:pPr marL="0" indent="0">
              <a:buNone/>
            </a:pPr>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19</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266"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9722" y="1874792"/>
            <a:ext cx="2643476" cy="113291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2726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92316" y="1051033"/>
            <a:ext cx="9144000" cy="1975453"/>
          </a:xfrm>
        </p:spPr>
        <p:txBody>
          <a:bodyPr>
            <a:normAutofit/>
          </a:bodyPr>
          <a:lstStyle/>
          <a:p>
            <a:r>
              <a:rPr lang="en-US" b="1" dirty="0">
                <a:solidFill>
                  <a:schemeClr val="tx1">
                    <a:lumMod val="75000"/>
                    <a:lumOff val="25000"/>
                  </a:schemeClr>
                </a:solidFill>
                <a:latin typeface="+mn-lt"/>
              </a:rPr>
              <a:t>Roles and Responsibilities of a Cooperating Teacher</a:t>
            </a:r>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a:solidFill>
                  <a:schemeClr val="bg1"/>
                </a:solidFill>
              </a:rPr>
              <a:t>Module #1</a:t>
            </a:r>
            <a:endParaRPr lang="en-US" sz="2800" dirty="0">
              <a:solidFill>
                <a:schemeClr val="bg1"/>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a:t>
            </a:fld>
            <a:endParaRPr lang="en-US" sz="2000" b="1" dirty="0"/>
          </a:p>
        </p:txBody>
      </p:sp>
      <p:cxnSp>
        <p:nvCxnSpPr>
          <p:cNvPr id="7" name="Straight Connector 6"/>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1976029"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pic>
        <p:nvPicPr>
          <p:cNvPr id="10" name="Picture 9">
            <a:extLst>
              <a:ext uri="{FF2B5EF4-FFF2-40B4-BE49-F238E27FC236}">
                <a16:creationId xmlns:a16="http://schemas.microsoft.com/office/drawing/2014/main" id="{E180741D-707F-4C9D-8052-AF7A4AAB9880}"/>
              </a:ext>
            </a:extLst>
          </p:cNvPr>
          <p:cNvPicPr/>
          <p:nvPr/>
        </p:nvPicPr>
        <p:blipFill>
          <a:blip r:embed="rId5">
            <a:extLst>
              <a:ext uri="{28A0092B-C50C-407E-A947-70E740481C1C}">
                <a14:useLocalDpi xmlns:a14="http://schemas.microsoft.com/office/drawing/2010/main" val="0"/>
              </a:ext>
            </a:extLst>
          </a:blip>
          <a:stretch>
            <a:fillRect/>
          </a:stretch>
        </p:blipFill>
        <p:spPr>
          <a:xfrm>
            <a:off x="4505599" y="3026486"/>
            <a:ext cx="3254435" cy="1975453"/>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Remember . . . .</a:t>
            </a:r>
          </a:p>
        </p:txBody>
      </p:sp>
      <p:sp>
        <p:nvSpPr>
          <p:cNvPr id="7" name="Content Placeholder 6"/>
          <p:cNvSpPr>
            <a:spLocks noGrp="1"/>
          </p:cNvSpPr>
          <p:nvPr>
            <p:ph idx="1"/>
          </p:nvPr>
        </p:nvSpPr>
        <p:spPr>
          <a:xfrm>
            <a:off x="838200" y="1959141"/>
            <a:ext cx="10515600" cy="4351338"/>
          </a:xfrm>
        </p:spPr>
        <p:txBody>
          <a:bodyPr/>
          <a:lstStyle/>
          <a:p>
            <a:r>
              <a:rPr lang="en-US" b="1" dirty="0">
                <a:solidFill>
                  <a:schemeClr val="tx1">
                    <a:lumMod val="65000"/>
                    <a:lumOff val="35000"/>
                  </a:schemeClr>
                </a:solidFill>
              </a:rPr>
              <a:t> Communicate early and often with the University Supervisor if you 	have any concerns at all.</a:t>
            </a:r>
          </a:p>
          <a:p>
            <a:r>
              <a:rPr lang="en-US" b="1" dirty="0">
                <a:solidFill>
                  <a:schemeClr val="tx1">
                    <a:lumMod val="65000"/>
                    <a:lumOff val="35000"/>
                  </a:schemeClr>
                </a:solidFill>
              </a:rPr>
              <a:t> No one enjoys uncomfortable conversations, but putting them off  	only makes things worse.</a:t>
            </a:r>
          </a:p>
          <a:p>
            <a:r>
              <a:rPr lang="en-US" b="1" dirty="0">
                <a:solidFill>
                  <a:schemeClr val="tx1">
                    <a:lumMod val="65000"/>
                    <a:lumOff val="35000"/>
                  </a:schemeClr>
                </a:solidFill>
              </a:rPr>
              <a:t> Give yourself permission to be a learner, soak in all of the 	enthusiasm and energy that young teachers have to offer!</a:t>
            </a:r>
          </a:p>
          <a:p>
            <a:r>
              <a:rPr lang="en-US" b="1" dirty="0">
                <a:solidFill>
                  <a:schemeClr val="tx1">
                    <a:lumMod val="65000"/>
                    <a:lumOff val="35000"/>
                  </a:schemeClr>
                </a:solidFill>
              </a:rPr>
              <a:t> Have fun!</a:t>
            </a:r>
          </a:p>
          <a:p>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20</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7863" y="4959748"/>
            <a:ext cx="3258739" cy="139660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6829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Application Questions to Consider:</a:t>
            </a:r>
          </a:p>
        </p:txBody>
      </p:sp>
      <p:sp>
        <p:nvSpPr>
          <p:cNvPr id="7" name="Content Placeholder 6"/>
          <p:cNvSpPr>
            <a:spLocks noGrp="1"/>
          </p:cNvSpPr>
          <p:nvPr>
            <p:ph idx="1"/>
          </p:nvPr>
        </p:nvSpPr>
        <p:spPr>
          <a:xfrm>
            <a:off x="838200" y="1959141"/>
            <a:ext cx="10515600" cy="4351338"/>
          </a:xfrm>
        </p:spPr>
        <p:txBody>
          <a:bodyPr/>
          <a:lstStyle/>
          <a:p>
            <a:r>
              <a:rPr lang="en-US" b="1" dirty="0">
                <a:solidFill>
                  <a:schemeClr val="tx1">
                    <a:lumMod val="65000"/>
                    <a:lumOff val="35000"/>
                  </a:schemeClr>
                </a:solidFill>
              </a:rPr>
              <a:t>Think of a “high” and a “low” from your own student teaching experience.</a:t>
            </a:r>
          </a:p>
          <a:p>
            <a:r>
              <a:rPr lang="en-US" b="1" dirty="0">
                <a:solidFill>
                  <a:schemeClr val="tx1">
                    <a:lumMod val="65000"/>
                    <a:lumOff val="35000"/>
                  </a:schemeClr>
                </a:solidFill>
              </a:rPr>
              <a:t>What made the experiences “good” or “bad”?</a:t>
            </a:r>
          </a:p>
          <a:p>
            <a:r>
              <a:rPr lang="en-US" b="1" dirty="0">
                <a:solidFill>
                  <a:schemeClr val="tx1">
                    <a:lumMod val="65000"/>
                    <a:lumOff val="35000"/>
                  </a:schemeClr>
                </a:solidFill>
              </a:rPr>
              <a:t>How will you do things differently than your cooperating teacher did?</a:t>
            </a:r>
          </a:p>
          <a:p>
            <a:r>
              <a:rPr lang="en-US" b="1" dirty="0">
                <a:solidFill>
                  <a:schemeClr val="tx1">
                    <a:lumMod val="65000"/>
                    <a:lumOff val="35000"/>
                  </a:schemeClr>
                </a:solidFill>
              </a:rPr>
              <a:t>What do you think are a few essentials for good communication between you and your pre-service teacher (teacher candidate)?</a:t>
            </a: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21</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947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Thank you!</a:t>
            </a:r>
          </a:p>
        </p:txBody>
      </p:sp>
      <p:sp>
        <p:nvSpPr>
          <p:cNvPr id="7" name="Content Placeholder 6"/>
          <p:cNvSpPr>
            <a:spLocks noGrp="1"/>
          </p:cNvSpPr>
          <p:nvPr>
            <p:ph idx="1"/>
          </p:nvPr>
        </p:nvSpPr>
        <p:spPr>
          <a:xfrm>
            <a:off x="838200" y="1825625"/>
            <a:ext cx="8802329" cy="4351338"/>
          </a:xfrm>
        </p:spPr>
        <p:txBody>
          <a:bodyPr/>
          <a:lstStyle/>
          <a:p>
            <a:pPr marL="0" indent="0">
              <a:buNone/>
            </a:pPr>
            <a:r>
              <a:rPr lang="en-US" b="1" dirty="0">
                <a:solidFill>
                  <a:schemeClr val="tx1">
                    <a:lumMod val="65000"/>
                    <a:lumOff val="35000"/>
                  </a:schemeClr>
                </a:solidFill>
              </a:rPr>
              <a:t>Thank you for agreeing to share your expertise and your classroom with a pre-service teacher.   </a:t>
            </a:r>
          </a:p>
          <a:p>
            <a:pPr marL="0" indent="0">
              <a:buNone/>
            </a:pPr>
            <a:endParaRPr lang="en-US" b="1" dirty="0">
              <a:solidFill>
                <a:schemeClr val="tx1">
                  <a:lumMod val="65000"/>
                  <a:lumOff val="35000"/>
                </a:schemeClr>
              </a:solidFill>
            </a:endParaRPr>
          </a:p>
          <a:p>
            <a:pPr marL="0" indent="0">
              <a:buNone/>
            </a:pPr>
            <a:r>
              <a:rPr lang="en-US" b="1" dirty="0">
                <a:solidFill>
                  <a:schemeClr val="tx1">
                    <a:lumMod val="65000"/>
                    <a:lumOff val="35000"/>
                  </a:schemeClr>
                </a:solidFill>
              </a:rPr>
              <a:t>This arrangement allows the candidate to complete a university program of study to become a fully licensed teacher, and </a:t>
            </a:r>
            <a:r>
              <a:rPr lang="en-US" b="1" i="1" u="sng" dirty="0">
                <a:solidFill>
                  <a:schemeClr val="tx1">
                    <a:lumMod val="65000"/>
                    <a:lumOff val="35000"/>
                  </a:schemeClr>
                </a:solidFill>
              </a:rPr>
              <a:t>you</a:t>
            </a:r>
            <a:r>
              <a:rPr lang="en-US" b="1" dirty="0">
                <a:solidFill>
                  <a:schemeClr val="tx1">
                    <a:lumMod val="65000"/>
                    <a:lumOff val="35000"/>
                  </a:schemeClr>
                </a:solidFill>
              </a:rPr>
              <a:t> are a critical part of the process.</a:t>
            </a:r>
          </a:p>
          <a:p>
            <a:pPr marL="0" indent="0">
              <a:buNone/>
            </a:pPr>
            <a:endParaRPr lang="en-US" b="1" dirty="0">
              <a:solidFill>
                <a:schemeClr val="tx1">
                  <a:lumMod val="65000"/>
                  <a:lumOff val="35000"/>
                </a:schemeClr>
              </a:solidFill>
            </a:endParaRPr>
          </a:p>
          <a:p>
            <a:pPr marL="0" indent="0">
              <a:buNone/>
            </a:pPr>
            <a:r>
              <a:rPr lang="en-US" b="1" dirty="0">
                <a:solidFill>
                  <a:schemeClr val="tx1">
                    <a:lumMod val="65000"/>
                    <a:lumOff val="35000"/>
                  </a:schemeClr>
                </a:solidFill>
              </a:rPr>
              <a:t>We hope you find this to be a rewarding professional experience!</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3</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26" name="Picture 2" descr="Image result for thank y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53428">
            <a:off x="8812880" y="2572627"/>
            <a:ext cx="28575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0151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Who are the key players?</a:t>
            </a:r>
          </a:p>
        </p:txBody>
      </p:sp>
      <p:sp>
        <p:nvSpPr>
          <p:cNvPr id="7" name="Content Placeholder 6"/>
          <p:cNvSpPr>
            <a:spLocks noGrp="1"/>
          </p:cNvSpPr>
          <p:nvPr>
            <p:ph idx="1"/>
          </p:nvPr>
        </p:nvSpPr>
        <p:spPr/>
        <p:txBody>
          <a:bodyPr/>
          <a:lstStyle/>
          <a:p>
            <a:pPr marL="0" indent="0">
              <a:buNone/>
            </a:pPr>
            <a:r>
              <a:rPr lang="en-US" dirty="0">
                <a:solidFill>
                  <a:schemeClr val="tx1">
                    <a:lumMod val="65000"/>
                    <a:lumOff val="35000"/>
                  </a:schemeClr>
                </a:solidFill>
              </a:rPr>
              <a:t>The following people are key players in this process:</a:t>
            </a:r>
          </a:p>
          <a:p>
            <a:pPr indent="3175"/>
            <a:r>
              <a:rPr lang="en-US" dirty="0">
                <a:solidFill>
                  <a:schemeClr val="tx1">
                    <a:lumMod val="65000"/>
                    <a:lumOff val="35000"/>
                  </a:schemeClr>
                </a:solidFill>
              </a:rPr>
              <a:t>  </a:t>
            </a:r>
            <a:r>
              <a:rPr lang="en-US" b="1" u="sng" dirty="0">
                <a:solidFill>
                  <a:schemeClr val="tx1">
                    <a:lumMod val="65000"/>
                    <a:lumOff val="35000"/>
                  </a:schemeClr>
                </a:solidFill>
              </a:rPr>
              <a:t>Pre-Service Teacher </a:t>
            </a:r>
            <a:r>
              <a:rPr lang="en-US" dirty="0">
                <a:solidFill>
                  <a:schemeClr val="tx1">
                    <a:lumMod val="65000"/>
                    <a:lumOff val="35000"/>
                  </a:schemeClr>
                </a:solidFill>
              </a:rPr>
              <a:t>(also called Student Teacher or Teacher 	Candidate) – the person working to complete a teacher 	preparation program</a:t>
            </a:r>
          </a:p>
          <a:p>
            <a:pPr indent="3175"/>
            <a:r>
              <a:rPr lang="en-US" dirty="0">
                <a:solidFill>
                  <a:schemeClr val="tx1">
                    <a:lumMod val="65000"/>
                    <a:lumOff val="35000"/>
                  </a:schemeClr>
                </a:solidFill>
              </a:rPr>
              <a:t>  </a:t>
            </a:r>
            <a:r>
              <a:rPr lang="en-US" b="1" u="sng" dirty="0">
                <a:solidFill>
                  <a:schemeClr val="tx1">
                    <a:lumMod val="65000"/>
                    <a:lumOff val="35000"/>
                  </a:schemeClr>
                </a:solidFill>
              </a:rPr>
              <a:t>Cooperating Teacher </a:t>
            </a:r>
            <a:r>
              <a:rPr lang="en-US" dirty="0">
                <a:solidFill>
                  <a:schemeClr val="tx1">
                    <a:lumMod val="65000"/>
                    <a:lumOff val="35000"/>
                  </a:schemeClr>
                </a:solidFill>
              </a:rPr>
              <a:t>(also called Supervising Teacher or Clinical 	Teacher) – the experienced, licensed teacher working with 	the Pre-Service Teacher</a:t>
            </a:r>
          </a:p>
          <a:p>
            <a:pPr indent="3175"/>
            <a:r>
              <a:rPr lang="en-US" dirty="0">
                <a:solidFill>
                  <a:schemeClr val="tx1">
                    <a:lumMod val="65000"/>
                    <a:lumOff val="35000"/>
                  </a:schemeClr>
                </a:solidFill>
              </a:rPr>
              <a:t>  </a:t>
            </a:r>
            <a:r>
              <a:rPr lang="en-US" b="1" u="sng" dirty="0">
                <a:solidFill>
                  <a:schemeClr val="tx1">
                    <a:lumMod val="65000"/>
                    <a:lumOff val="35000"/>
                  </a:schemeClr>
                </a:solidFill>
              </a:rPr>
              <a:t>University Supervisor</a:t>
            </a:r>
            <a:r>
              <a:rPr lang="en-US" dirty="0">
                <a:solidFill>
                  <a:schemeClr val="tx1">
                    <a:lumMod val="65000"/>
                    <a:lumOff val="35000"/>
                  </a:schemeClr>
                </a:solidFill>
              </a:rPr>
              <a:t> – the person responsible to make sure the 	Pre-Service Teacher is performing at a satisfactory level and is 	meeting all requirements for licensure</a:t>
            </a:r>
            <a:endParaRPr lang="en-US" b="1" u="sng"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4</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052"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b="4476"/>
          <a:stretch/>
        </p:blipFill>
        <p:spPr bwMode="auto">
          <a:xfrm flipH="1">
            <a:off x="8578140" y="649027"/>
            <a:ext cx="3423771" cy="123625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5835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Pre-Service Teacher  Ideal Outcomes</a:t>
            </a:r>
          </a:p>
        </p:txBody>
      </p:sp>
      <p:sp>
        <p:nvSpPr>
          <p:cNvPr id="7" name="Content Placeholder 6"/>
          <p:cNvSpPr>
            <a:spLocks noGrp="1"/>
          </p:cNvSpPr>
          <p:nvPr>
            <p:ph idx="1"/>
          </p:nvPr>
        </p:nvSpPr>
        <p:spPr>
          <a:xfrm>
            <a:off x="644242" y="1812493"/>
            <a:ext cx="10515600" cy="4351338"/>
          </a:xfrm>
        </p:spPr>
        <p:txBody>
          <a:bodyPr>
            <a:normAutofit lnSpcReduction="10000"/>
          </a:bodyPr>
          <a:lstStyle/>
          <a:p>
            <a:pPr marL="0" indent="0">
              <a:buNone/>
            </a:pPr>
            <a:r>
              <a:rPr lang="en-US" b="1" dirty="0">
                <a:solidFill>
                  <a:schemeClr val="tx1">
                    <a:lumMod val="65000"/>
                    <a:lumOff val="35000"/>
                  </a:schemeClr>
                </a:solidFill>
              </a:rPr>
              <a:t>The Pre-Service Teacher . . . </a:t>
            </a:r>
          </a:p>
          <a:p>
            <a:r>
              <a:rPr lang="en-US" b="1" dirty="0">
                <a:solidFill>
                  <a:schemeClr val="tx1">
                    <a:lumMod val="65000"/>
                    <a:lumOff val="35000"/>
                  </a:schemeClr>
                </a:solidFill>
              </a:rPr>
              <a:t>Will successfully complete their teacher preparation program</a:t>
            </a:r>
          </a:p>
          <a:p>
            <a:r>
              <a:rPr lang="en-US" b="1" dirty="0">
                <a:solidFill>
                  <a:schemeClr val="tx1">
                    <a:lumMod val="65000"/>
                    <a:lumOff val="35000"/>
                  </a:schemeClr>
                </a:solidFill>
              </a:rPr>
              <a:t> Will be deemed “profession ready” at the completion of this 	experience</a:t>
            </a:r>
          </a:p>
          <a:p>
            <a:r>
              <a:rPr lang="en-US" b="1" dirty="0">
                <a:solidFill>
                  <a:schemeClr val="tx1">
                    <a:lumMod val="65000"/>
                    <a:lumOff val="35000"/>
                  </a:schemeClr>
                </a:solidFill>
              </a:rPr>
              <a:t> Will observe and collaborate with the Cooperating Teacher</a:t>
            </a:r>
          </a:p>
          <a:p>
            <a:r>
              <a:rPr lang="en-US" b="1" dirty="0">
                <a:solidFill>
                  <a:schemeClr val="tx1">
                    <a:lumMod val="65000"/>
                    <a:lumOff val="35000"/>
                  </a:schemeClr>
                </a:solidFill>
              </a:rPr>
              <a:t> Will take on increasing levels of responsibility in the classroom</a:t>
            </a:r>
          </a:p>
          <a:p>
            <a:r>
              <a:rPr lang="en-US" b="1" dirty="0">
                <a:solidFill>
                  <a:schemeClr val="tx1">
                    <a:lumMod val="65000"/>
                    <a:lumOff val="35000"/>
                  </a:schemeClr>
                </a:solidFill>
              </a:rPr>
              <a:t> Will perform all of the duties and functions of a classroom teacher 	by the end of the experience</a:t>
            </a:r>
          </a:p>
          <a:p>
            <a:r>
              <a:rPr lang="en-US" b="1" dirty="0">
                <a:solidFill>
                  <a:schemeClr val="tx1">
                    <a:lumMod val="65000"/>
                    <a:lumOff val="35000"/>
                  </a:schemeClr>
                </a:solidFill>
              </a:rPr>
              <a:t> Will demonstrate standards of professionalism based on university 	and school district policies</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5</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3074"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7" t="6002" r="12161" b="4816"/>
          <a:stretch/>
        </p:blipFill>
        <p:spPr bwMode="auto">
          <a:xfrm flipH="1">
            <a:off x="10119493" y="800848"/>
            <a:ext cx="1799803" cy="152997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0447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Pre-Service Teacher  Ideal Outcomes</a:t>
            </a:r>
          </a:p>
        </p:txBody>
      </p:sp>
      <p:sp>
        <p:nvSpPr>
          <p:cNvPr id="7" name="Content Placeholder 6"/>
          <p:cNvSpPr>
            <a:spLocks noGrp="1"/>
          </p:cNvSpPr>
          <p:nvPr>
            <p:ph idx="1"/>
          </p:nvPr>
        </p:nvSpPr>
        <p:spPr>
          <a:xfrm>
            <a:off x="719192" y="2567672"/>
            <a:ext cx="3112247" cy="899553"/>
          </a:xfrm>
        </p:spPr>
        <p:txBody>
          <a:bodyPr>
            <a:normAutofit/>
          </a:bodyPr>
          <a:lstStyle/>
          <a:p>
            <a:pPr marL="0" indent="0">
              <a:buNone/>
            </a:pPr>
            <a:r>
              <a:rPr lang="en-US" sz="3600" b="1" dirty="0">
                <a:solidFill>
                  <a:srgbClr val="922C46"/>
                </a:solidFill>
              </a:rPr>
              <a:t>That’s a lot . . .</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6</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7" t="6002" r="12161" b="4816"/>
          <a:stretch/>
        </p:blipFill>
        <p:spPr bwMode="auto">
          <a:xfrm flipH="1">
            <a:off x="10119493" y="800848"/>
            <a:ext cx="1799803" cy="152997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3243" y="1959141"/>
            <a:ext cx="2918546" cy="4253287"/>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6"/>
          <p:cNvSpPr txBox="1">
            <a:spLocks/>
          </p:cNvSpPr>
          <p:nvPr/>
        </p:nvSpPr>
        <p:spPr>
          <a:xfrm>
            <a:off x="7749989" y="4659104"/>
            <a:ext cx="3928035" cy="127553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922C46"/>
                </a:solidFill>
              </a:rPr>
              <a:t>. . . which is why they need you, </a:t>
            </a:r>
            <a:r>
              <a:rPr lang="en-US" sz="3600" b="1" u="sng" dirty="0">
                <a:solidFill>
                  <a:srgbClr val="922C46"/>
                </a:solidFill>
              </a:rPr>
              <a:t>the Cooperating Teacher</a:t>
            </a:r>
            <a:r>
              <a:rPr lang="en-US" sz="3600" b="1" dirty="0">
                <a:solidFill>
                  <a:srgbClr val="922C46"/>
                </a:solidFill>
              </a:rPr>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0066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Role of the University Supervisor</a:t>
            </a:r>
          </a:p>
        </p:txBody>
      </p:sp>
      <p:sp>
        <p:nvSpPr>
          <p:cNvPr id="7" name="Content Placeholder 6"/>
          <p:cNvSpPr>
            <a:spLocks noGrp="1"/>
          </p:cNvSpPr>
          <p:nvPr>
            <p:ph idx="1"/>
          </p:nvPr>
        </p:nvSpPr>
        <p:spPr/>
        <p:txBody>
          <a:bodyPr>
            <a:normAutofit lnSpcReduction="10000"/>
          </a:bodyPr>
          <a:lstStyle/>
          <a:p>
            <a:r>
              <a:rPr lang="en-US" b="1" dirty="0">
                <a:solidFill>
                  <a:schemeClr val="tx1">
                    <a:lumMod val="65000"/>
                    <a:lumOff val="35000"/>
                  </a:schemeClr>
                </a:solidFill>
              </a:rPr>
              <a:t>  Serves as a liaison between School/Teacher and the University </a:t>
            </a:r>
          </a:p>
          <a:p>
            <a:r>
              <a:rPr lang="en-US" b="1" dirty="0">
                <a:solidFill>
                  <a:schemeClr val="tx1">
                    <a:lumMod val="65000"/>
                    <a:lumOff val="35000"/>
                  </a:schemeClr>
                </a:solidFill>
              </a:rPr>
              <a:t>  Oversees the Pre-Service Teacher to make sure all requirements for 	licensure are met</a:t>
            </a:r>
          </a:p>
          <a:p>
            <a:r>
              <a:rPr lang="en-US" b="1" dirty="0">
                <a:solidFill>
                  <a:schemeClr val="tx1">
                    <a:lumMod val="65000"/>
                    <a:lumOff val="35000"/>
                  </a:schemeClr>
                </a:solidFill>
              </a:rPr>
              <a:t>  Observes and evaluates the Pre-Service Teacher</a:t>
            </a:r>
          </a:p>
          <a:p>
            <a:r>
              <a:rPr lang="en-US" b="1" dirty="0">
                <a:solidFill>
                  <a:schemeClr val="tx1">
                    <a:lumMod val="65000"/>
                    <a:lumOff val="35000"/>
                  </a:schemeClr>
                </a:solidFill>
              </a:rPr>
              <a:t>  Problem solves and facilitates conversations with Cooperating 	Teacher and/or Pre-Service Teacher should issues arise</a:t>
            </a:r>
          </a:p>
          <a:p>
            <a:r>
              <a:rPr lang="en-US" b="1" dirty="0">
                <a:solidFill>
                  <a:schemeClr val="tx1">
                    <a:lumMod val="65000"/>
                    <a:lumOff val="35000"/>
                  </a:schemeClr>
                </a:solidFill>
              </a:rPr>
              <a:t>  Supports the Cooperating Teacher in working with the Pre-Service 	Teacher</a:t>
            </a:r>
          </a:p>
          <a:p>
            <a:r>
              <a:rPr lang="en-US" b="1" dirty="0">
                <a:solidFill>
                  <a:schemeClr val="tx1">
                    <a:lumMod val="65000"/>
                    <a:lumOff val="35000"/>
                  </a:schemeClr>
                </a:solidFill>
              </a:rPr>
              <a:t>  Communicates regularly with both Cooperating Teacher and Pre-	Service Teacher</a:t>
            </a:r>
          </a:p>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z="2000" b="1" smtClean="0"/>
              <a:t>7</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7170"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8861" y="812965"/>
            <a:ext cx="1595718" cy="106381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5672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Role of the </a:t>
            </a:r>
            <a:r>
              <a:rPr lang="en-US" b="1" u="sng" dirty="0">
                <a:solidFill>
                  <a:srgbClr val="922C46"/>
                </a:solidFill>
                <a:latin typeface="+mn-lt"/>
              </a:rPr>
              <a:t>Cooperating Teacher </a:t>
            </a:r>
          </a:p>
        </p:txBody>
      </p:sp>
      <p:sp>
        <p:nvSpPr>
          <p:cNvPr id="7" name="Content Placeholder 6"/>
          <p:cNvSpPr>
            <a:spLocks noGrp="1"/>
          </p:cNvSpPr>
          <p:nvPr>
            <p:ph idx="1"/>
          </p:nvPr>
        </p:nvSpPr>
        <p:spPr>
          <a:xfrm>
            <a:off x="532344" y="2275930"/>
            <a:ext cx="10515600" cy="4351338"/>
          </a:xfrm>
        </p:spPr>
        <p:txBody>
          <a:bodyPr>
            <a:normAutofit lnSpcReduction="10000"/>
          </a:bodyPr>
          <a:lstStyle/>
          <a:p>
            <a:r>
              <a:rPr lang="en-US" b="1" dirty="0">
                <a:solidFill>
                  <a:schemeClr val="tx1">
                    <a:lumMod val="65000"/>
                    <a:lumOff val="35000"/>
                  </a:schemeClr>
                </a:solidFill>
              </a:rPr>
              <a:t>  Welcomes the Pre-Service Teacher to the school, department, 	team</a:t>
            </a:r>
          </a:p>
          <a:p>
            <a:r>
              <a:rPr lang="en-US" b="1" dirty="0">
                <a:solidFill>
                  <a:schemeClr val="tx1">
                    <a:lumMod val="65000"/>
                    <a:lumOff val="35000"/>
                  </a:schemeClr>
                </a:solidFill>
              </a:rPr>
              <a:t>  Serves as a role model and mentor to the Pre-Service Teacher</a:t>
            </a:r>
          </a:p>
          <a:p>
            <a:r>
              <a:rPr lang="en-US" b="1" dirty="0">
                <a:solidFill>
                  <a:schemeClr val="tx1">
                    <a:lumMod val="65000"/>
                    <a:lumOff val="35000"/>
                  </a:schemeClr>
                </a:solidFill>
              </a:rPr>
              <a:t>  Functions as a learner alongside the Pre-Service Teacher</a:t>
            </a:r>
          </a:p>
          <a:p>
            <a:r>
              <a:rPr lang="en-US" b="1" dirty="0">
                <a:solidFill>
                  <a:schemeClr val="tx1">
                    <a:lumMod val="65000"/>
                    <a:lumOff val="35000"/>
                  </a:schemeClr>
                </a:solidFill>
              </a:rPr>
              <a:t>  Shares curriculum materials, assessments, lesson plans, and school 	communications as appropriate</a:t>
            </a:r>
          </a:p>
          <a:p>
            <a:r>
              <a:rPr lang="en-US" b="1" dirty="0">
                <a:solidFill>
                  <a:schemeClr val="tx1">
                    <a:lumMod val="65000"/>
                    <a:lumOff val="35000"/>
                  </a:schemeClr>
                </a:solidFill>
              </a:rPr>
              <a:t>  Assists the University Supervisor in assessing progress toward a 	professional teaching level</a:t>
            </a:r>
          </a:p>
          <a:p>
            <a:r>
              <a:rPr lang="en-US" b="1" dirty="0">
                <a:solidFill>
                  <a:schemeClr val="tx1">
                    <a:lumMod val="65000"/>
                    <a:lumOff val="35000"/>
                  </a:schemeClr>
                </a:solidFill>
              </a:rPr>
              <a:t>  Provides feedback to the Pre-Service Teacher to support their skill 	development</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8</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6146"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75" t="6223" r="7212" b="7386"/>
          <a:stretch/>
        </p:blipFill>
        <p:spPr bwMode="auto">
          <a:xfrm>
            <a:off x="9761058" y="686225"/>
            <a:ext cx="2125086" cy="158970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5502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This </a:t>
            </a:r>
            <a:r>
              <a:rPr lang="en-US" b="1" u="sng" dirty="0">
                <a:solidFill>
                  <a:srgbClr val="922C46"/>
                </a:solidFill>
                <a:latin typeface="+mn-lt"/>
              </a:rPr>
              <a:t>does not </a:t>
            </a:r>
            <a:r>
              <a:rPr lang="en-US" b="1" dirty="0">
                <a:solidFill>
                  <a:schemeClr val="tx1">
                    <a:lumMod val="75000"/>
                    <a:lumOff val="25000"/>
                  </a:schemeClr>
                </a:solidFill>
                <a:latin typeface="+mn-lt"/>
              </a:rPr>
              <a:t>mean that you, the Cooperating Teacher, have to . . .</a:t>
            </a:r>
          </a:p>
        </p:txBody>
      </p:sp>
      <p:sp>
        <p:nvSpPr>
          <p:cNvPr id="7" name="Content Placeholder 6"/>
          <p:cNvSpPr>
            <a:spLocks noGrp="1"/>
          </p:cNvSpPr>
          <p:nvPr>
            <p:ph idx="1"/>
          </p:nvPr>
        </p:nvSpPr>
        <p:spPr>
          <a:xfrm>
            <a:off x="819214" y="2187574"/>
            <a:ext cx="10515600" cy="4351338"/>
          </a:xfrm>
        </p:spPr>
        <p:txBody>
          <a:bodyPr/>
          <a:lstStyle/>
          <a:p>
            <a:pPr marL="0" indent="0">
              <a:buNone/>
            </a:pPr>
            <a:r>
              <a:rPr lang="en-US" sz="4000" b="1" dirty="0">
                <a:solidFill>
                  <a:schemeClr val="tx1">
                    <a:lumMod val="65000"/>
                    <a:lumOff val="35000"/>
                  </a:schemeClr>
                </a:solidFill>
              </a:rPr>
              <a:t>. . . </a:t>
            </a:r>
            <a:r>
              <a:rPr lang="en-US" sz="4000" b="1" u="sng" dirty="0">
                <a:solidFill>
                  <a:schemeClr val="tx1">
                    <a:lumMod val="65000"/>
                    <a:lumOff val="35000"/>
                  </a:schemeClr>
                </a:solidFill>
              </a:rPr>
              <a:t>give up control of your classroom.</a:t>
            </a:r>
          </a:p>
          <a:p>
            <a:pPr marL="0" indent="0">
              <a:buNone/>
            </a:pPr>
            <a:endParaRPr lang="en-US" sz="4000" dirty="0">
              <a:solidFill>
                <a:schemeClr val="tx1">
                  <a:lumMod val="65000"/>
                  <a:lumOff val="35000"/>
                </a:schemeClr>
              </a:solidFill>
            </a:endParaRPr>
          </a:p>
          <a:p>
            <a:pPr marL="0" indent="0">
              <a:buNone/>
            </a:pPr>
            <a:r>
              <a:rPr lang="en-US" sz="4000" dirty="0">
                <a:solidFill>
                  <a:schemeClr val="tx1">
                    <a:lumMod val="65000"/>
                    <a:lumOff val="35000"/>
                  </a:schemeClr>
                </a:solidFill>
              </a:rPr>
              <a:t>You still have the final say about procedures, routines, lesson plans, assessments, etc.  It is </a:t>
            </a:r>
            <a:r>
              <a:rPr lang="en-US" sz="4000" b="1" dirty="0">
                <a:solidFill>
                  <a:srgbClr val="922C46"/>
                </a:solidFill>
              </a:rPr>
              <a:t>your</a:t>
            </a:r>
            <a:r>
              <a:rPr lang="en-US" sz="4000" dirty="0">
                <a:solidFill>
                  <a:schemeClr val="tx1">
                    <a:lumMod val="65000"/>
                    <a:lumOff val="35000"/>
                  </a:schemeClr>
                </a:solidFill>
              </a:rPr>
              <a:t> classroom, but you are sharing it with the Pre-Service Teacher as that person is ready to take part.</a:t>
            </a:r>
          </a:p>
          <a:p>
            <a:pPr marL="457200" lvl="1" indent="0">
              <a:buNone/>
            </a:pPr>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z="2000" b="1" smtClean="0"/>
              <a:t>9</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#1</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75" t="6223" r="7212" b="7386"/>
          <a:stretch/>
        </p:blipFill>
        <p:spPr bwMode="auto">
          <a:xfrm>
            <a:off x="9761058" y="686225"/>
            <a:ext cx="2125086" cy="158970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7814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C00000"/>
      </a:accent1>
      <a:accent2>
        <a:srgbClr val="C490AA"/>
      </a:accent2>
      <a:accent3>
        <a:srgbClr val="8EAADB"/>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2948</TotalTime>
  <Words>994</Words>
  <Application>Microsoft Office PowerPoint</Application>
  <PresentationFormat>Widescreen</PresentationFormat>
  <Paragraphs>151</Paragraphs>
  <Slides>21</Slides>
  <Notes>0</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Roles and Responsibilities of a Cooperating Teacher</vt:lpstr>
      <vt:lpstr>Thank you!</vt:lpstr>
      <vt:lpstr>Who are the key players?</vt:lpstr>
      <vt:lpstr>Pre-Service Teacher  Ideal Outcomes</vt:lpstr>
      <vt:lpstr>Pre-Service Teacher  Ideal Outcomes</vt:lpstr>
      <vt:lpstr>Role of the University Supervisor</vt:lpstr>
      <vt:lpstr>Role of the Cooperating Teacher </vt:lpstr>
      <vt:lpstr>This does not mean that you, the Cooperating Teacher, have to . . .</vt:lpstr>
      <vt:lpstr>But it  does mean that you, the Cooperating Teacher, should . . .</vt:lpstr>
      <vt:lpstr>What does collaboration look like?</vt:lpstr>
      <vt:lpstr>What does collaboration look like?</vt:lpstr>
      <vt:lpstr>What does collaboration look like?</vt:lpstr>
      <vt:lpstr>What does collaboration look like?</vt:lpstr>
      <vt:lpstr>What does collaboration look like?</vt:lpstr>
      <vt:lpstr>Examples of Collaboration</vt:lpstr>
      <vt:lpstr>Examples of Collaboration</vt:lpstr>
      <vt:lpstr>Getting Started with Your Pre-Service Teacher</vt:lpstr>
      <vt:lpstr>Getting Started with Your Pre-Service Teacher</vt:lpstr>
      <vt:lpstr>Remember . . . .</vt:lpstr>
      <vt:lpstr>Application Questions to Consider: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Maraline Ellis</dc:creator>
  <cp:lastModifiedBy>Bunch, Roy</cp:lastModifiedBy>
  <cp:revision>56</cp:revision>
  <cp:lastPrinted>2018-04-11T16:08:23Z</cp:lastPrinted>
  <dcterms:created xsi:type="dcterms:W3CDTF">2013-07-15T20:26:40Z</dcterms:created>
  <dcterms:modified xsi:type="dcterms:W3CDTF">2019-08-26T15:50:40Z</dcterms:modified>
</cp:coreProperties>
</file>