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99" r:id="rId2"/>
    <p:sldId id="256" r:id="rId3"/>
    <p:sldId id="262" r:id="rId4"/>
    <p:sldId id="263" r:id="rId5"/>
    <p:sldId id="291" r:id="rId6"/>
    <p:sldId id="264" r:id="rId7"/>
    <p:sldId id="265" r:id="rId8"/>
    <p:sldId id="268" r:id="rId9"/>
    <p:sldId id="266" r:id="rId10"/>
    <p:sldId id="267" r:id="rId11"/>
    <p:sldId id="269" r:id="rId12"/>
    <p:sldId id="293" r:id="rId13"/>
    <p:sldId id="294" r:id="rId14"/>
    <p:sldId id="295" r:id="rId15"/>
    <p:sldId id="296" r:id="rId16"/>
    <p:sldId id="298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7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F81393-E826-46EE-99B8-A3BE5229617E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0DA3C7-B189-4E77-96AB-89BAA61F3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9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884315-DC28-4298-BACC-70DD5C89BF59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A0F58A-E690-4168-9FE1-C4D9986DB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2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2BA3-CED9-4BFF-ACA4-9D3EA81C5CA6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5A1F-91D0-4618-944D-627896BEE328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83C2-7769-4FE9-896D-E5A53FCF5B49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D256-F804-47DC-9301-42F9AB9AF3E0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DA7D-F9EE-47A7-954F-6C51734CCD43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5004-D975-460E-966F-986C9B2B185C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D4C4-881A-4DF8-A4DD-C5439AC73315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FB9-AE06-4279-BD73-22AD6091E1FD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7D9-7C9A-4866-A4B5-11DAB02A0CD1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329-F9AE-46CA-AFF6-840F21C65A31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051-EB17-4C28-8D15-574595190CBF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FBB4-6C77-44D4-9753-8E82E92B4502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1" y="1825625"/>
            <a:ext cx="361453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turn on your computer’s sound and check the volume level.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module slide presentations include voice narration and instructional videos.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11667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  Welcoming Your </a:t>
            </a:r>
            <a:r>
              <a:rPr lang="en-US" sz="2800" b="1">
                <a:solidFill>
                  <a:schemeClr val="bg1"/>
                </a:solidFill>
              </a:rPr>
              <a:t>Pre-Service Teacher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" descr="Image result for vol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16" y="867327"/>
            <a:ext cx="5001236" cy="2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384875" y="3367945"/>
            <a:ext cx="3666256" cy="0"/>
          </a:xfrm>
          <a:prstGeom prst="straightConnector1">
            <a:avLst/>
          </a:prstGeom>
          <a:ln w="215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17920" r="19415" b="17481"/>
          <a:stretch/>
        </p:blipFill>
        <p:spPr bwMode="auto">
          <a:xfrm>
            <a:off x="5384875" y="4027897"/>
            <a:ext cx="2238695" cy="23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4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Gradual Release of Responsibility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19214" y="218757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Allow the candidate to slowly increase their role in class:</a:t>
            </a:r>
          </a:p>
          <a:p>
            <a:pPr marL="573088" indent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Handing out papers</a:t>
            </a:r>
          </a:p>
          <a:p>
            <a:pPr marL="573088" indent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Taking attendance</a:t>
            </a:r>
          </a:p>
          <a:p>
            <a:pPr marL="573088" indent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Assisting individual students or small groups</a:t>
            </a:r>
          </a:p>
          <a:p>
            <a:pPr marL="573088" indent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Designing a bulletin board</a:t>
            </a:r>
          </a:p>
          <a:p>
            <a:pPr marL="573088" indent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Leading the warm up</a:t>
            </a:r>
          </a:p>
          <a:p>
            <a:pPr marL="573088" indent="341313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Reading aloud</a:t>
            </a:r>
          </a:p>
          <a:p>
            <a:pPr marL="0" indent="0">
              <a:buNone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10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Image result for working in small gro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40" y="4752600"/>
            <a:ext cx="2255566" cy="168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1"/>
    </mc:Choice>
    <mc:Fallback xmlns="">
      <p:transition spd="slow" advTm="3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14" y="578399"/>
            <a:ext cx="11049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Ask about University Program Requirements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732" y="1825624"/>
            <a:ext cx="11563468" cy="4484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early stages are the best time to ask for information about university requirements.</a:t>
            </a:r>
          </a:p>
          <a:p>
            <a:pPr marL="0" indent="0">
              <a:buNone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there a minimum number of “solo” teaching hours?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co-teaching allowed or encouraged?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there days when the candidate won’t be at school?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How often will we meet with the University Supervisor?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What deadlines will the candidate have that I should be aware 	of?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11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82" y="2427182"/>
            <a:ext cx="1595718" cy="10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0"/>
    </mc:Choice>
    <mc:Fallback xmlns="">
      <p:transition spd="slow" advTm="5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Ask about University Program Requirements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universities have booklets or other resources for Cooperating Teachers.</a:t>
            </a:r>
          </a:p>
          <a:p>
            <a:pPr marL="0" indent="0">
              <a:buNone/>
            </a:pP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edTPA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now a required part of the licensure process in OR.  It is the responsibility of the pre-service teacher to complete this.  You can assist to the extent you choose and/or feel comfortable.  You are not expected to be a video tech guru.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12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82" y="2427182"/>
            <a:ext cx="1595718" cy="10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3"/>
    </mc:Choice>
    <mc:Fallback xmlns="">
      <p:transition spd="slow" advTm="5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13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Image result for every journey starts with a single ste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3"/>
          <a:stretch/>
        </p:blipFill>
        <p:spPr bwMode="auto">
          <a:xfrm>
            <a:off x="2426805" y="633578"/>
            <a:ext cx="7338391" cy="60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0"/>
    </mc:Choice>
    <mc:Fallback xmlns="">
      <p:transition spd="slow" advTm="2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First Steps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50420" y="1875669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Taking attendance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Distributing materials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Circulating and assisting students who need help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Observing the cooperating teacher (observe with a   	purpose)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Introducing an activity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goal is to provide low risk opportunities for the pre-service 	teacher to be in front of the class and interact with 	students.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14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Image result for first st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89" y="793801"/>
            <a:ext cx="2606680" cy="23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76"/>
    </mc:Choice>
    <mc:Fallback xmlns="">
      <p:transition spd="slow" advTm="48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Next Steps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4003" y="1267156"/>
            <a:ext cx="10515600" cy="32345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Use your professional judgment to gauge when the pre-	service teacher is ready to take on more responsibility.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Some will want to do more before they are ready.</a:t>
            </a:r>
          </a:p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Some will be reluctant even though they are more than 	ready.</a:t>
            </a:r>
          </a:p>
          <a:p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15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Image result for push p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46" y="4659605"/>
            <a:ext cx="24288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3743" y="4597038"/>
            <a:ext cx="2366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Sometimes we need to pull back and sometimes we need to push forward.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2"/>
    </mc:Choice>
    <mc:Fallback xmlns="">
      <p:transition spd="slow" advTm="4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Application Questions to Consider: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61391" y="2009736"/>
            <a:ext cx="10515600" cy="475691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 back to the information about “Gradual Release of Responsibility.”</a:t>
            </a:r>
          </a:p>
          <a:p>
            <a:pPr fontAlgn="base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do you think are some of the early responsibilities you might give the candidate and what you wait to hand off for a few weeks?</a:t>
            </a:r>
          </a:p>
          <a:p>
            <a:pPr fontAlgn="base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responsibilities might be most difficult for you personally to share with the candidate.</a:t>
            </a:r>
          </a:p>
          <a:p>
            <a:pPr fontAlgn="base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some of the criteria you might be looking for to know that the candidate is ‘ready’ for more?</a:t>
            </a:r>
          </a:p>
          <a:p>
            <a:pPr fontAlgn="base"/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16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4" descr="Image result for first st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41" y="793801"/>
            <a:ext cx="1359927" cy="12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14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9"/>
    </mc:Choice>
    <mc:Fallback xmlns="">
      <p:transition spd="slow" advTm="348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2316" y="1051033"/>
            <a:ext cx="9144000" cy="19754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Welcoming Your Pre-Service Teacher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2</a:t>
            </a:fld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976029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1FBD9-001C-4875-AFFB-4A68021B717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37" y="3038475"/>
            <a:ext cx="2114677" cy="9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0"/>
    </mc:Choice>
    <mc:Fallback xmlns="">
      <p:transition spd="slow" advTm="1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Welcoming Your Pre-Service Teacher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2374031"/>
            <a:ext cx="8802329" cy="380293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you’ve heard you’re getting a student teacher.</a:t>
            </a:r>
          </a:p>
          <a:p>
            <a:pPr marL="0" indent="0">
              <a:buNone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Maybe you learned this last spring or maybe you found out just today.</a:t>
            </a:r>
          </a:p>
          <a:p>
            <a:pPr marL="0" indent="0">
              <a:buNone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Either way, you’ll want to do some thinking before this person arrives.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3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4015" r="10329" b="8969"/>
          <a:stretch/>
        </p:blipFill>
        <p:spPr bwMode="auto">
          <a:xfrm>
            <a:off x="9529304" y="3450452"/>
            <a:ext cx="1583538" cy="28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8"/>
    </mc:Choice>
    <mc:Fallback xmlns="">
      <p:transition spd="slow" advTm="20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First Meeting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 aside time to show the Pre-Service Teacher around the school and your classroom.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 preparing a set of helpful documents that might include things like:</a:t>
            </a:r>
          </a:p>
          <a:p>
            <a:pPr marL="460375" indent="339725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map of the school</a:t>
            </a:r>
          </a:p>
          <a:p>
            <a:pPr marL="460375" indent="339725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Class list(s)</a:t>
            </a:r>
          </a:p>
          <a:p>
            <a:pPr marL="460375" indent="339725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Staff handbook/school policies</a:t>
            </a:r>
          </a:p>
          <a:p>
            <a:pPr marL="460375" indent="339725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Class schedule/bell schedule</a:t>
            </a:r>
          </a:p>
          <a:p>
            <a:pPr marL="460375" indent="339725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Class rules/routines</a:t>
            </a:r>
          </a:p>
          <a:p>
            <a:pPr marL="460375" indent="339725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242374">
            <a:off x="15303307" y="12228956"/>
            <a:ext cx="471651" cy="193711"/>
          </a:xfrm>
        </p:spPr>
        <p:txBody>
          <a:bodyPr/>
          <a:lstStyle/>
          <a:p>
            <a:fld id="{330EA680-D336-4FF7-8B7A-9848BB0A1C32}" type="slidenum">
              <a:rPr lang="en-US" sz="2000" b="1" smtClean="0"/>
              <a:t>4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AutoShape 2" descr="Image result for binder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binder clipart"/>
          <p:cNvSpPr>
            <a:spLocks noChangeAspect="1" noChangeArrowheads="1"/>
          </p:cNvSpPr>
          <p:nvPr/>
        </p:nvSpPr>
        <p:spPr bwMode="auto">
          <a:xfrm>
            <a:off x="7520943" y="4778720"/>
            <a:ext cx="2298917" cy="22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374">
            <a:off x="7259746" y="3235769"/>
            <a:ext cx="3031987" cy="29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2"/>
    </mc:Choice>
    <mc:Fallback xmlns="">
      <p:transition spd="slow" advTm="3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First Meeting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first meeting between the two of you will lay the groundwork for the rest of the semester or year.</a:t>
            </a:r>
          </a:p>
          <a:p>
            <a:pPr marL="0" indent="0">
              <a:buNone/>
            </a:pPr>
            <a:endParaRPr lang="en-US" sz="10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Understand that the Pre-Service Teacher will have more questions than they can even remember at this point.</a:t>
            </a:r>
          </a:p>
          <a:p>
            <a:pPr marL="0" indent="0">
              <a:buNone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 with the basics:  what time to report, work hours, their college class schedule if that applies, expected work attire, where to park, etc.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5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AutoShape 2" descr="Image result for shaking ha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AutoShape 4" descr="Image result for shaking hand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6" descr="Image result for shaking hand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5" b="18474"/>
          <a:stretch/>
        </p:blipFill>
        <p:spPr bwMode="auto">
          <a:xfrm>
            <a:off x="3606451" y="5246270"/>
            <a:ext cx="4342591" cy="13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1"/>
    </mc:Choice>
    <mc:Fallback xmlns="">
      <p:transition spd="slow" advTm="4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Work Space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06717" y="19820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classrooms at all levels, there is a significant difference between what a teacher work space looks like and what a student work space looks like.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Try to give your Pre-Service Teacher an adult work space as much like your own as possible.  If there is no available adult desk, use a table.  Provide a grown-up sized chair rather than a child sized chair.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6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Image result for office desk and chair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58" y="4853736"/>
            <a:ext cx="3075596" cy="20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office desk and chair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94" y="4950819"/>
            <a:ext cx="977257" cy="16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8"/>
    </mc:Choice>
    <mc:Fallback xmlns="">
      <p:transition spd="slow" advTm="3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Introducing Your Pre-Service Teacher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7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" descr="Related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33"/>
          <a:stretch/>
        </p:blipFill>
        <p:spPr bwMode="auto">
          <a:xfrm>
            <a:off x="553764" y="1838733"/>
            <a:ext cx="1354549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9"/>
          <a:stretch/>
        </p:blipFill>
        <p:spPr bwMode="auto">
          <a:xfrm>
            <a:off x="6241589" y="1959141"/>
            <a:ext cx="1357586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1985313" y="1991792"/>
            <a:ext cx="4047385" cy="2129814"/>
          </a:xfrm>
          <a:prstGeom prst="wedgeEllipseCallout">
            <a:avLst>
              <a:gd name="adj1" fmla="val -62178"/>
              <a:gd name="adj2" fmla="val 2101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Class, please welcome Mr. Phillips.  He is a student teacher who will be visiting our class this year.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7637194" y="2027931"/>
            <a:ext cx="4047385" cy="2129814"/>
          </a:xfrm>
          <a:prstGeom prst="wedgeEllipseCallout">
            <a:avLst>
              <a:gd name="adj1" fmla="val -62038"/>
              <a:gd name="adj2" fmla="val 2261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Class, please welcome Mr. Phillips.  He is a teacher who will be working with us in our class this year.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3653" y="5901003"/>
            <a:ext cx="6884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22C46"/>
                </a:solidFill>
              </a:rPr>
              <a:t>Notice the difference?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8"/>
    </mc:Choice>
    <mc:Fallback xmlns="">
      <p:transition spd="slow" advTm="3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Presenting the Candidate as a Teacher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course you will know that the Pre-Service Teacher has less experience than you do, but the year will likely be more successful if the students understand that they now have two teachers, instead of just one.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 about posting the candidate’s name wherever yours is posted: outside the classroom door, on the front board, near your desk, on your desk, on the class website, etc.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8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Horizontal Scroll 2"/>
          <p:cNvSpPr/>
          <p:nvPr/>
        </p:nvSpPr>
        <p:spPr>
          <a:xfrm rot="20851112">
            <a:off x="2708186" y="4959952"/>
            <a:ext cx="2632952" cy="1419875"/>
          </a:xfrm>
          <a:prstGeom prst="horizontalScroll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858411">
            <a:off x="3014458" y="5478814"/>
            <a:ext cx="2117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2C46"/>
                </a:solidFill>
              </a:rPr>
              <a:t>Mrs. Anderson</a:t>
            </a:r>
          </a:p>
        </p:txBody>
      </p:sp>
      <p:sp>
        <p:nvSpPr>
          <p:cNvPr id="12" name="Horizontal Scroll 11"/>
          <p:cNvSpPr/>
          <p:nvPr/>
        </p:nvSpPr>
        <p:spPr>
          <a:xfrm rot="20851112">
            <a:off x="6310392" y="4891051"/>
            <a:ext cx="2632952" cy="1419875"/>
          </a:xfrm>
          <a:prstGeom prst="horizontalScroll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20858411">
            <a:off x="6870294" y="5370155"/>
            <a:ext cx="18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2C46"/>
                </a:solidFill>
              </a:rPr>
              <a:t>Mr. Phillips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0"/>
    </mc:Choice>
    <mc:Fallback xmlns="">
      <p:transition spd="slow" advTm="4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Gradual Release of Responsibility</a:t>
            </a:r>
            <a:endParaRPr lang="en-US" b="1" u="sng" dirty="0">
              <a:solidFill>
                <a:srgbClr val="922C46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9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2" y="2057528"/>
            <a:ext cx="6309075" cy="387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7896" y="1672244"/>
            <a:ext cx="294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Cooperating Teacher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2634" y="5929401"/>
            <a:ext cx="294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Pre-Service Teacher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25545" y="2186609"/>
            <a:ext cx="4032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know this works with our students.</a:t>
            </a: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 about applying the same model to your work with the Pre-Service Teacher.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2"/>
    </mc:Choice>
    <mc:Fallback xmlns="">
      <p:transition spd="slow" advTm="3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0150|recordLength=10150|start=0|end=10150|audioFormat={00001610-0000-0010-8000-00AA00389B71}|audioRate=44100|muted=false|volume=0.8|fadeIn=0|fadeOut=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0450|recordLength=50450|start=0|end=50450|audioFormat={00001610-0000-0010-8000-00AA00389B71}|audioRate=44100|muted=false|volume=0.8|fadeIn=0|fadeOut=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7393|recordLength=57393|start=0|end=57393|audioFormat={00001610-0000-0010-8000-00AA00389B71}|audioRate=44100|muted=false|volume=0.8|fadeIn=0|fadeOut=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3200|recordLength=23200|start=0|end=23200|audioFormat={00001610-0000-0010-8000-00AA00389B71}|audioRate=44100|muted=false|volume=0.8|fadeIn=0|fadeOut=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8476|recordLength=48476|start=0|end=48476|audioFormat={00001610-0000-0010-8000-00AA00389B71}|audioRate=44100|muted=false|volume=0.8|fadeIn=0|fadeOut=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9462|recordLength=49462|start=0|end=49462|audioFormat={00001610-0000-0010-8000-00AA00389B71}|audioRate=44100|muted=false|volume=0.8|fadeIn=0|fadeOut=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0878|recordLength=20878|start=0|end=20878|audioFormat={00001610-0000-0010-8000-00AA00389B71}|audioRate=44100|muted=false|volume=0.8|fadeIn=0|fadeOut=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4962|recordLength=34962|start=0|end=34962|audioFormat={00001610-0000-0010-8000-00AA00389B71}|audioRate=44100|muted=false|volume=0.8|fadeIn=0|fadeOut=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6851|recordLength=46851|start=0|end=46851|audioFormat={00001610-0000-0010-8000-00AA00389B71}|audioRate=44100|muted=false|volume=0.8|fadeIn=0|fadeOut=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9978|recordLength=39978|start=0|end=39978|audioFormat={00001610-0000-0010-8000-00AA00389B71}|audioRate=44100|muted=false|volume=0.8|fadeIn=0|fadeOut=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3208|recordLength=33208|start=0|end=33208|audioFormat={00001610-0000-0010-8000-00AA00389B71}|audioRate=44100|muted=false|volume=0.8|fadeIn=0|fadeOut=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1660|recordLength=41660|start=0|end=41660|audioFormat={00001610-0000-0010-8000-00AA00389B71}|audioRate=44100|muted=false|volume=0.8|fadeIn=0|fadeOut=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6342|recordLength=36342|start=0|end=36342|audioFormat={00001610-0000-0010-8000-00AA00389B71}|audioRate=44100|muted=false|volume=0.8|fadeIn=0|fadeOut=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3231|recordLength=33231|start=0|end=33231|audioFormat={00001610-0000-0010-8000-00AA00389B71}|audioRate=44100|muted=false|volume=0.8|fadeIn=0|fadeOut=0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C490AA"/>
      </a:accent2>
      <a:accent3>
        <a:srgbClr val="8EAADB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3347</TotalTime>
  <Words>829</Words>
  <Application>Microsoft Office PowerPoint</Application>
  <PresentationFormat>Widescreen</PresentationFormat>
  <Paragraphs>113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Welcoming Your Pre-Service Teacher</vt:lpstr>
      <vt:lpstr>Welcoming Your Pre-Service Teacher</vt:lpstr>
      <vt:lpstr>The First Meeting</vt:lpstr>
      <vt:lpstr>The First Meeting</vt:lpstr>
      <vt:lpstr>Work Space</vt:lpstr>
      <vt:lpstr>Introducing Your Pre-Service Teacher</vt:lpstr>
      <vt:lpstr>Presenting the Candidate as a Teacher</vt:lpstr>
      <vt:lpstr>Gradual Release of Responsibility</vt:lpstr>
      <vt:lpstr>Gradual Release of Responsibility</vt:lpstr>
      <vt:lpstr>Ask about University Program Requirements</vt:lpstr>
      <vt:lpstr>Ask about University Program Requirements</vt:lpstr>
      <vt:lpstr>PowerPoint Presentation</vt:lpstr>
      <vt:lpstr>First Steps</vt:lpstr>
      <vt:lpstr>Next Steps</vt:lpstr>
      <vt:lpstr>Application Questions to Consider: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Maraline Ellis</dc:creator>
  <cp:lastModifiedBy>Bunch, Roy</cp:lastModifiedBy>
  <cp:revision>74</cp:revision>
  <cp:lastPrinted>2018-04-11T17:08:01Z</cp:lastPrinted>
  <dcterms:created xsi:type="dcterms:W3CDTF">2013-07-15T20:26:40Z</dcterms:created>
  <dcterms:modified xsi:type="dcterms:W3CDTF">2019-08-26T15:44:06Z</dcterms:modified>
</cp:coreProperties>
</file>