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19" r:id="rId2"/>
    <p:sldId id="256" r:id="rId3"/>
    <p:sldId id="262" r:id="rId4"/>
    <p:sldId id="299" r:id="rId5"/>
    <p:sldId id="263" r:id="rId6"/>
    <p:sldId id="300" r:id="rId7"/>
    <p:sldId id="301" r:id="rId8"/>
    <p:sldId id="302" r:id="rId9"/>
    <p:sldId id="304" r:id="rId10"/>
    <p:sldId id="305" r:id="rId11"/>
    <p:sldId id="306" r:id="rId12"/>
    <p:sldId id="307" r:id="rId13"/>
    <p:sldId id="308" r:id="rId14"/>
    <p:sldId id="309" r:id="rId15"/>
    <p:sldId id="291" r:id="rId16"/>
    <p:sldId id="264" r:id="rId17"/>
    <p:sldId id="313" r:id="rId18"/>
    <p:sldId id="310" r:id="rId19"/>
    <p:sldId id="311" r:id="rId20"/>
    <p:sldId id="312" r:id="rId21"/>
    <p:sldId id="314" r:id="rId22"/>
    <p:sldId id="315" r:id="rId23"/>
    <p:sldId id="316" r:id="rId24"/>
    <p:sldId id="317" r:id="rId25"/>
    <p:sldId id="318" r:id="rId26"/>
    <p:sldId id="269" r:id="rId27"/>
    <p:sldId id="298"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1" autoAdjust="0"/>
    <p:restoredTop sz="94657" autoAdjust="0"/>
  </p:normalViewPr>
  <p:slideViewPr>
    <p:cSldViewPr snapToGrid="0">
      <p:cViewPr varScale="1">
        <p:scale>
          <a:sx n="78" d="100"/>
          <a:sy n="78" d="100"/>
        </p:scale>
        <p:origin x="126" y="276"/>
      </p:cViewPr>
      <p:guideLst/>
    </p:cSldViewPr>
  </p:slideViewPr>
  <p:notesTextViewPr>
    <p:cViewPr>
      <p:scale>
        <a:sx n="1" d="1"/>
        <a:sy n="1" d="1"/>
      </p:scale>
      <p:origin x="0" y="0"/>
    </p:cViewPr>
  </p:notesTextViewPr>
  <p:notesViewPr>
    <p:cSldViewPr snapToGrid="0">
      <p:cViewPr>
        <p:scale>
          <a:sx n="120" d="100"/>
          <a:sy n="120" d="100"/>
        </p:scale>
        <p:origin x="1740" y="-12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4F81393-E826-46EE-99B8-A3BE5229617E}" type="datetimeFigureOut">
              <a:rPr lang="en-US" smtClean="0"/>
              <a:t>8/26/2019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0DA3C7-B189-4E77-96AB-89BAA61F341D}" type="slidenum">
              <a:rPr lang="en-US" smtClean="0"/>
              <a:t>‹#›</a:t>
            </a:fld>
            <a:endParaRPr lang="en-US"/>
          </a:p>
        </p:txBody>
      </p:sp>
    </p:spTree>
    <p:extLst>
      <p:ext uri="{BB962C8B-B14F-4D97-AF65-F5344CB8AC3E}">
        <p14:creationId xmlns:p14="http://schemas.microsoft.com/office/powerpoint/2010/main" val="1527099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884315-DC28-4298-BACC-70DD5C89BF59}" type="datetimeFigureOut">
              <a:rPr lang="en-US" smtClean="0"/>
              <a:t>8/26/2019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A0F58A-E690-4168-9FE1-C4D9986DB435}" type="slidenum">
              <a:rPr lang="en-US" smtClean="0"/>
              <a:t>‹#›</a:t>
            </a:fld>
            <a:endParaRPr lang="en-US" dirty="0"/>
          </a:p>
        </p:txBody>
      </p:sp>
    </p:spTree>
    <p:extLst>
      <p:ext uri="{BB962C8B-B14F-4D97-AF65-F5344CB8AC3E}">
        <p14:creationId xmlns:p14="http://schemas.microsoft.com/office/powerpoint/2010/main" val="233262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A0F58A-E690-4168-9FE1-C4D9986DB435}" type="slidenum">
              <a:rPr lang="en-US" smtClean="0"/>
              <a:t>5</a:t>
            </a:fld>
            <a:endParaRPr lang="en-US" dirty="0"/>
          </a:p>
        </p:txBody>
      </p:sp>
    </p:spTree>
    <p:extLst>
      <p:ext uri="{BB962C8B-B14F-4D97-AF65-F5344CB8AC3E}">
        <p14:creationId xmlns:p14="http://schemas.microsoft.com/office/powerpoint/2010/main" val="1564625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CA2BA3-CED9-4BFF-ACA4-9D3EA81C5CA6}"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AE5A1F-91D0-4618-944D-627896BEE328}"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6F83C2-7769-4FE9-896D-E5A53FCF5B49}"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DD256-F804-47DC-9301-42F9AB9AF3E0}"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FEDA7D-F9EE-47A7-954F-6C51734CCD43}" type="datetime1">
              <a:rPr lang="en-US" smtClean="0"/>
              <a:t>8/26/2019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745004-D975-460E-966F-986C9B2B185C}"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1ED4C4-881A-4DF8-A4DD-C5439AC73315}" type="datetime1">
              <a:rPr lang="en-US" smtClean="0"/>
              <a:t>8/26/2019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05AFB9-AE06-4279-BD73-22AD6091E1FD}" type="datetime1">
              <a:rPr lang="en-US" smtClean="0"/>
              <a:t>8/26/2019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757D9-7C9A-4866-A4B5-11DAB02A0CD1}" type="datetime1">
              <a:rPr lang="en-US" smtClean="0"/>
              <a:t>8/26/2019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C6E329-F9AE-46CA-AFF6-840F21C65A31}"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489051-EB17-4C28-8D15-574595190CBF}" type="datetime1">
              <a:rPr lang="en-US" smtClean="0"/>
              <a:t>8/26/2019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FEFBB4-6C77-44D4-9753-8E82E92B4502}" type="datetime1">
              <a:rPr lang="en-US" smtClean="0"/>
              <a:t>8/26/2019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1" y="1825625"/>
            <a:ext cx="3614530" cy="4351338"/>
          </a:xfrm>
        </p:spPr>
        <p:txBody>
          <a:bodyPr/>
          <a:lstStyle/>
          <a:p>
            <a:pPr marL="0" indent="0">
              <a:buNone/>
            </a:pPr>
            <a:r>
              <a:rPr lang="en-US" b="1" dirty="0">
                <a:solidFill>
                  <a:schemeClr val="tx1">
                    <a:lumMod val="65000"/>
                    <a:lumOff val="35000"/>
                  </a:schemeClr>
                </a:solidFill>
              </a:rPr>
              <a:t>Please turn on your computer’s sound and check the volume level.  </a:t>
            </a:r>
          </a:p>
          <a:p>
            <a:pPr marL="0" indent="0">
              <a:buNone/>
            </a:pPr>
            <a:r>
              <a:rPr lang="en-US" b="1" dirty="0">
                <a:solidFill>
                  <a:schemeClr val="tx1">
                    <a:lumMod val="65000"/>
                    <a:lumOff val="35000"/>
                  </a:schemeClr>
                </a:solidFill>
              </a:rPr>
              <a:t>The module slide presentations include voice narration and instructional videos.</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9701962" cy="523220"/>
          </a:xfrm>
          <a:prstGeom prst="rect">
            <a:avLst/>
          </a:prstGeom>
          <a:noFill/>
        </p:spPr>
        <p:txBody>
          <a:bodyPr wrap="square" rtlCol="0">
            <a:spAutoFit/>
          </a:bodyPr>
          <a:lstStyle/>
          <a:p>
            <a:r>
              <a:rPr lang="en-US" sz="2800" b="1" dirty="0">
                <a:solidFill>
                  <a:schemeClr val="bg1"/>
                </a:solidFill>
              </a:rPr>
              <a:t>Module #4  Characteristics of Adult Learners</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5" name="Picture 2" descr="Image result for volu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116" y="867327"/>
            <a:ext cx="5001236" cy="250061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5384875" y="3367945"/>
            <a:ext cx="3666256" cy="0"/>
          </a:xfrm>
          <a:prstGeom prst="straightConnector1">
            <a:avLst/>
          </a:prstGeom>
          <a:ln w="215900">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8475" t="17920" r="19415" b="17481"/>
          <a:stretch/>
        </p:blipFill>
        <p:spPr bwMode="auto">
          <a:xfrm>
            <a:off x="5384875" y="4027897"/>
            <a:ext cx="2238695" cy="2328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36536"/>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10</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9214" b="38169"/>
          <a:stretch/>
        </p:blipFill>
        <p:spPr bwMode="auto">
          <a:xfrm>
            <a:off x="1195199" y="633578"/>
            <a:ext cx="8976791" cy="62344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96134" y="874643"/>
            <a:ext cx="3345227" cy="5787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87887" y="2384444"/>
            <a:ext cx="2627716" cy="388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93772" y="2776330"/>
            <a:ext cx="3345227" cy="39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95199" y="3248676"/>
            <a:ext cx="3345227" cy="341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329517">
            <a:off x="1893628" y="3213651"/>
            <a:ext cx="3345227" cy="28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939207899"/>
      </p:ext>
    </p:extLst>
  </p:cSld>
  <p:clrMapOvr>
    <a:masterClrMapping/>
  </p:clrMapOvr>
  <mc:AlternateContent xmlns:mc="http://schemas.openxmlformats.org/markup-compatibility/2006" xmlns:p14="http://schemas.microsoft.com/office/powerpoint/2010/main">
    <mc:Choice Requires="p14">
      <p:transition spd="slow" p14:dur="2000" advTm="23583"/>
    </mc:Choice>
    <mc:Fallback xmlns="">
      <p:transition spd="slow" advTm="2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11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9214" b="38169"/>
          <a:stretch/>
        </p:blipFill>
        <p:spPr bwMode="auto">
          <a:xfrm>
            <a:off x="1195199" y="633578"/>
            <a:ext cx="8976791" cy="62344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96134" y="874643"/>
            <a:ext cx="3345227" cy="5787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87887" y="2384444"/>
            <a:ext cx="2627716" cy="388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93772" y="2776330"/>
            <a:ext cx="3345227" cy="39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24455786"/>
      </p:ext>
    </p:extLst>
  </p:cSld>
  <p:clrMapOvr>
    <a:masterClrMapping/>
  </p:clrMapOvr>
  <mc:AlternateContent xmlns:mc="http://schemas.openxmlformats.org/markup-compatibility/2006" xmlns:p14="http://schemas.microsoft.com/office/powerpoint/2010/main">
    <mc:Choice Requires="p14">
      <p:transition spd="slow" p14:dur="2000" advTm="15024"/>
    </mc:Choice>
    <mc:Fallback xmlns="">
      <p:transition spd="slow" advTm="15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12</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9214" b="38169"/>
          <a:stretch/>
        </p:blipFill>
        <p:spPr bwMode="auto">
          <a:xfrm>
            <a:off x="1195199" y="633578"/>
            <a:ext cx="8976791" cy="62344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96134" y="874643"/>
            <a:ext cx="3345227" cy="5787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487887" y="2384444"/>
            <a:ext cx="2627716" cy="2863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35439530"/>
      </p:ext>
    </p:extLst>
  </p:cSld>
  <p:clrMapOvr>
    <a:masterClrMapping/>
  </p:clrMapOvr>
  <mc:AlternateContent xmlns:mc="http://schemas.openxmlformats.org/markup-compatibility/2006" xmlns:p14="http://schemas.microsoft.com/office/powerpoint/2010/main">
    <mc:Choice Requires="p14">
      <p:transition spd="slow" p14:dur="2000" advTm="27903"/>
    </mc:Choice>
    <mc:Fallback xmlns="">
      <p:transition spd="slow" advTm="2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13</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9214" b="38169"/>
          <a:stretch/>
        </p:blipFill>
        <p:spPr bwMode="auto">
          <a:xfrm>
            <a:off x="1195199" y="633578"/>
            <a:ext cx="8976791" cy="62344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327198" y="737419"/>
            <a:ext cx="2686405" cy="204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84775" y="874643"/>
            <a:ext cx="920080" cy="73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13240" y="1710177"/>
            <a:ext cx="897362" cy="886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90431969"/>
      </p:ext>
    </p:extLst>
  </p:cSld>
  <p:clrMapOvr>
    <a:masterClrMapping/>
  </p:clrMapOvr>
  <mc:AlternateContent xmlns:mc="http://schemas.openxmlformats.org/markup-compatibility/2006" xmlns:p14="http://schemas.microsoft.com/office/powerpoint/2010/main">
    <mc:Choice Requires="p14">
      <p:transition spd="slow" p14:dur="2000" advTm="48982"/>
    </mc:Choice>
    <mc:Fallback xmlns="">
      <p:transition spd="slow" advTm="4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14</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9214" b="38169"/>
          <a:stretch/>
        </p:blipFill>
        <p:spPr bwMode="auto">
          <a:xfrm>
            <a:off x="1195199" y="633578"/>
            <a:ext cx="8976791" cy="6234489"/>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14913660"/>
      </p:ext>
    </p:extLst>
  </p:cSld>
  <p:clrMapOvr>
    <a:masterClrMapping/>
  </p:clrMapOvr>
  <mc:AlternateContent xmlns:mc="http://schemas.openxmlformats.org/markup-compatibility/2006" xmlns:p14="http://schemas.microsoft.com/office/powerpoint/2010/main">
    <mc:Choice Requires="p14">
      <p:transition spd="slow" p14:dur="2000" advTm="28472"/>
    </mc:Choice>
    <mc:Fallback xmlns="">
      <p:transition spd="slow" advTm="2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p:txBody>
          <a:bodyPr/>
          <a:lstStyle/>
          <a:p>
            <a:pPr marL="0" indent="0">
              <a:buNone/>
            </a:pPr>
            <a:r>
              <a:rPr lang="en-US" b="1" dirty="0">
                <a:solidFill>
                  <a:srgbClr val="922C46"/>
                </a:solidFill>
              </a:rPr>
              <a:t>What does this mean for the Cooperating Teacher?</a:t>
            </a:r>
          </a:p>
          <a:p>
            <a:pPr marL="0" indent="0">
              <a:buNone/>
            </a:pPr>
            <a:endParaRPr lang="en-US" b="1" dirty="0">
              <a:solidFill>
                <a:srgbClr val="922C46"/>
              </a:solidFill>
            </a:endParaRPr>
          </a:p>
          <a:p>
            <a:pPr marL="0" indent="0">
              <a:buNone/>
            </a:pPr>
            <a:endParaRPr lang="en-US" b="1" dirty="0">
              <a:solidFill>
                <a:srgbClr val="922C46"/>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15</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 name="AutoShape 2" descr="Image result for shaking han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shaking hand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shaking hand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974" y="2793734"/>
            <a:ext cx="6244986" cy="275514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41898175"/>
      </p:ext>
    </p:extLst>
  </p:cSld>
  <p:clrMapOvr>
    <a:masterClrMapping/>
  </p:clrMapOvr>
  <mc:AlternateContent xmlns:mc="http://schemas.openxmlformats.org/markup-compatibility/2006" xmlns:p14="http://schemas.microsoft.com/office/powerpoint/2010/main">
    <mc:Choice Requires="p14">
      <p:transition spd="slow" p14:dur="2000" advTm="10251"/>
    </mc:Choice>
    <mc:Fallback xmlns="">
      <p:transition spd="slow" advTm="1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lstStyle/>
          <a:p>
            <a:pPr marL="0" indent="0">
              <a:buNone/>
            </a:pPr>
            <a:r>
              <a:rPr lang="en-US" b="1" dirty="0">
                <a:solidFill>
                  <a:schemeClr val="tx1">
                    <a:lumMod val="65000"/>
                    <a:lumOff val="35000"/>
                  </a:schemeClr>
                </a:solidFill>
              </a:rPr>
              <a:t>Consider these principles:</a:t>
            </a:r>
            <a:endParaRPr lang="en-US" b="1" dirty="0">
              <a:solidFill>
                <a:srgbClr val="922C46"/>
              </a:solidFill>
            </a:endParaRPr>
          </a:p>
          <a:p>
            <a:pPr marL="0" indent="0">
              <a:buNone/>
            </a:pPr>
            <a:endParaRPr lang="en-US" b="1" dirty="0">
              <a:solidFill>
                <a:srgbClr val="922C46"/>
              </a:solidFill>
            </a:endParaRPr>
          </a:p>
          <a:p>
            <a:pPr marL="0" indent="0">
              <a:buNone/>
            </a:pPr>
            <a:r>
              <a:rPr lang="en-US" b="1" dirty="0">
                <a:solidFill>
                  <a:srgbClr val="922C46"/>
                </a:solidFill>
              </a:rPr>
              <a:t>Principle 1 	Make Sure to Explain the “Why”</a:t>
            </a:r>
          </a:p>
          <a:p>
            <a:pPr marL="0" indent="0">
              <a:buNone/>
            </a:pPr>
            <a:r>
              <a:rPr lang="en-US" b="1" dirty="0">
                <a:solidFill>
                  <a:srgbClr val="922C46"/>
                </a:solidFill>
              </a:rPr>
              <a:t>Principle 2	When the Student is Ready, the Teacher Appears</a:t>
            </a:r>
          </a:p>
          <a:p>
            <a:pPr marL="0" indent="0">
              <a:buNone/>
            </a:pPr>
            <a:r>
              <a:rPr lang="en-US" b="1" dirty="0">
                <a:solidFill>
                  <a:srgbClr val="922C46"/>
                </a:solidFill>
              </a:rPr>
              <a:t>Principle 3	Recognize and Use Personal Experience as a Resource</a:t>
            </a:r>
          </a:p>
          <a:p>
            <a:pPr marL="0" indent="0">
              <a:buNone/>
            </a:pPr>
            <a:r>
              <a:rPr lang="en-US" b="1" dirty="0">
                <a:solidFill>
                  <a:srgbClr val="922C46"/>
                </a:solidFill>
              </a:rPr>
              <a:t>Principle 4	Be Mindful of High Expectations</a:t>
            </a: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16</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9476" y="779700"/>
            <a:ext cx="2209800" cy="97491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04478608"/>
      </p:ext>
    </p:extLst>
  </p:cSld>
  <p:clrMapOvr>
    <a:masterClrMapping/>
  </p:clrMapOvr>
  <mc:AlternateContent xmlns:mc="http://schemas.openxmlformats.org/markup-compatibility/2006" xmlns:p14="http://schemas.microsoft.com/office/powerpoint/2010/main">
    <mc:Choice Requires="p14">
      <p:transition spd="slow" p14:dur="2000" advTm="25984"/>
    </mc:Choice>
    <mc:Fallback xmlns="">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lstStyle/>
          <a:p>
            <a:pPr marL="0" indent="0">
              <a:buNone/>
            </a:pPr>
            <a:r>
              <a:rPr lang="en-US" b="1" dirty="0">
                <a:solidFill>
                  <a:srgbClr val="922C46"/>
                </a:solidFill>
              </a:rPr>
              <a:t>Principle 1 	Make Sure to Explain the “Why”</a:t>
            </a:r>
          </a:p>
          <a:p>
            <a:pPr marL="0" indent="0">
              <a:buNone/>
            </a:pPr>
            <a:endParaRPr lang="en-US" sz="1000" b="1" dirty="0">
              <a:solidFill>
                <a:schemeClr val="tx1">
                  <a:lumMod val="65000"/>
                  <a:lumOff val="35000"/>
                </a:schemeClr>
              </a:solidFill>
            </a:endParaRPr>
          </a:p>
          <a:p>
            <a:pPr marL="0" indent="0">
              <a:buNone/>
            </a:pPr>
            <a:r>
              <a:rPr lang="en-US" b="1" dirty="0">
                <a:solidFill>
                  <a:schemeClr val="tx1">
                    <a:lumMod val="65000"/>
                    <a:lumOff val="35000"/>
                  </a:schemeClr>
                </a:solidFill>
              </a:rPr>
              <a:t>Adults are often very busy and usually are not interested in learning just for the sake of learning.  They expect to understand why they need particular learning or how they will use specific information in the near future.</a:t>
            </a: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17</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0" name="Picture 2" descr="Image result for w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909" y="4077883"/>
            <a:ext cx="2076469" cy="2589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476" y="779700"/>
            <a:ext cx="2209800" cy="97491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67205228"/>
      </p:ext>
    </p:extLst>
  </p:cSld>
  <p:clrMapOvr>
    <a:masterClrMapping/>
  </p:clrMapOvr>
  <mc:AlternateContent xmlns:mc="http://schemas.openxmlformats.org/markup-compatibility/2006" xmlns:p14="http://schemas.microsoft.com/office/powerpoint/2010/main">
    <mc:Choice Requires="p14">
      <p:transition spd="slow" p14:dur="2000" advTm="36807"/>
    </mc:Choice>
    <mc:Fallback xmlns="">
      <p:transition spd="slow" advTm="36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lstStyle/>
          <a:p>
            <a:pPr marL="0" indent="0">
              <a:buNone/>
            </a:pPr>
            <a:r>
              <a:rPr lang="en-US" b="1" dirty="0">
                <a:solidFill>
                  <a:srgbClr val="922C46"/>
                </a:solidFill>
              </a:rPr>
              <a:t>Principle 1 	Make Sure to Explain the “Why”</a:t>
            </a:r>
          </a:p>
          <a:p>
            <a:pPr marL="0" indent="0">
              <a:buNone/>
            </a:pPr>
            <a:endParaRPr lang="en-US" sz="1000" b="1" dirty="0">
              <a:solidFill>
                <a:schemeClr val="tx1">
                  <a:lumMod val="65000"/>
                  <a:lumOff val="35000"/>
                </a:schemeClr>
              </a:solidFill>
            </a:endParaRPr>
          </a:p>
          <a:p>
            <a:pPr marL="0" indent="0">
              <a:buNone/>
            </a:pPr>
            <a:r>
              <a:rPr lang="en-US" b="1" dirty="0">
                <a:solidFill>
                  <a:schemeClr val="tx1">
                    <a:lumMod val="65000"/>
                    <a:lumOff val="35000"/>
                  </a:schemeClr>
                </a:solidFill>
              </a:rPr>
              <a:t>The cooperating teacher’s language might sound like:</a:t>
            </a:r>
          </a:p>
          <a:p>
            <a:pPr marL="0" indent="0">
              <a:buNone/>
            </a:pPr>
            <a:endParaRPr lang="en-US" sz="1200" b="1" dirty="0">
              <a:solidFill>
                <a:schemeClr val="tx1">
                  <a:lumMod val="65000"/>
                  <a:lumOff val="35000"/>
                </a:schemeClr>
              </a:solidFill>
            </a:endParaRPr>
          </a:p>
          <a:p>
            <a:pPr marL="0" indent="0">
              <a:buNone/>
            </a:pPr>
            <a:r>
              <a:rPr lang="en-US" b="1" dirty="0">
                <a:solidFill>
                  <a:schemeClr val="tx1">
                    <a:lumMod val="65000"/>
                    <a:lumOff val="35000"/>
                  </a:schemeClr>
                </a:solidFill>
              </a:rPr>
              <a:t>“It’s helpful to place students in a seating chart on the first day in order to learn their names more quickly.”</a:t>
            </a:r>
          </a:p>
          <a:p>
            <a:pPr marL="0" indent="0">
              <a:buNone/>
            </a:pPr>
            <a:endParaRPr lang="en-US" sz="1200" b="1" dirty="0">
              <a:solidFill>
                <a:schemeClr val="tx1">
                  <a:lumMod val="65000"/>
                  <a:lumOff val="35000"/>
                </a:schemeClr>
              </a:solidFill>
            </a:endParaRPr>
          </a:p>
          <a:p>
            <a:pPr marL="0" indent="0">
              <a:buNone/>
            </a:pPr>
            <a:r>
              <a:rPr lang="en-US" b="1" dirty="0">
                <a:solidFill>
                  <a:schemeClr val="tx1">
                    <a:lumMod val="65000"/>
                    <a:lumOff val="35000"/>
                  </a:schemeClr>
                </a:solidFill>
              </a:rPr>
              <a:t>“Let’s lesson plan together so that if either of us is absent, the other one will know exactly what to teach.”</a:t>
            </a: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18</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0" name="Picture 2" descr="Image result for wh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1453" y="925469"/>
            <a:ext cx="1539802" cy="1919961"/>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0694084"/>
      </p:ext>
    </p:extLst>
  </p:cSld>
  <p:clrMapOvr>
    <a:masterClrMapping/>
  </p:clrMapOvr>
  <mc:AlternateContent xmlns:mc="http://schemas.openxmlformats.org/markup-compatibility/2006" xmlns:p14="http://schemas.microsoft.com/office/powerpoint/2010/main">
    <mc:Choice Requires="p14">
      <p:transition spd="slow" p14:dur="2000" advTm="47572"/>
    </mc:Choice>
    <mc:Fallback xmlns="">
      <p:transition spd="slow" advTm="4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8511421" cy="3825600"/>
          </a:xfrm>
        </p:spPr>
        <p:txBody>
          <a:bodyPr>
            <a:normAutofit fontScale="92500" lnSpcReduction="10000"/>
          </a:bodyPr>
          <a:lstStyle/>
          <a:p>
            <a:pPr marL="0" indent="0">
              <a:buNone/>
            </a:pPr>
            <a:r>
              <a:rPr lang="en-US" b="1" dirty="0">
                <a:solidFill>
                  <a:srgbClr val="922C46"/>
                </a:solidFill>
              </a:rPr>
              <a:t>Principle 2 	When the Student is Ready, the Teacher Appears</a:t>
            </a:r>
          </a:p>
          <a:p>
            <a:pPr marL="0" indent="0">
              <a:buNone/>
            </a:pPr>
            <a:endParaRPr lang="en-US" b="1" dirty="0">
              <a:solidFill>
                <a:srgbClr val="922C46"/>
              </a:solidFill>
            </a:endParaRPr>
          </a:p>
          <a:p>
            <a:pPr marL="0" indent="0">
              <a:buNone/>
            </a:pPr>
            <a:r>
              <a:rPr lang="en-US" b="1" dirty="0">
                <a:solidFill>
                  <a:schemeClr val="tx1">
                    <a:lumMod val="65000"/>
                    <a:lumOff val="35000"/>
                  </a:schemeClr>
                </a:solidFill>
              </a:rPr>
              <a:t>“When the student is ready, the teacher appears,” is an old saying packed with wisdom.  If your student teacher is not ready to learn something, no matter how hard you may try, it just won’t work.</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Look for clues that might indicate a student teacher is ready for a next step.</a:t>
            </a:r>
            <a:endParaRPr lang="en-US" b="1" dirty="0">
              <a:solidFill>
                <a:srgbClr val="922C46"/>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19</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Picture 2" descr="Image result for why">
            <a:extLst>
              <a:ext uri="{FF2B5EF4-FFF2-40B4-BE49-F238E27FC236}">
                <a16:creationId xmlns:a16="http://schemas.microsoft.com/office/drawing/2014/main" id="{0B249FD2-3BCE-4034-AEC4-6B19FF577D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4253" y="2507815"/>
            <a:ext cx="1539802" cy="191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512008"/>
      </p:ext>
    </p:extLst>
  </p:cSld>
  <p:clrMapOvr>
    <a:masterClrMapping/>
  </p:clrMapOvr>
  <mc:AlternateContent xmlns:mc="http://schemas.openxmlformats.org/markup-compatibility/2006" xmlns:p14="http://schemas.microsoft.com/office/powerpoint/2010/main">
    <mc:Choice Requires="p14">
      <p:transition spd="slow" p14:dur="2000" advTm="31139"/>
    </mc:Choice>
    <mc:Fallback xmlns="">
      <p:transition spd="slow" advTm="311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92316" y="1051033"/>
            <a:ext cx="9144000" cy="1975453"/>
          </a:xfrm>
        </p:spPr>
        <p:txBody>
          <a:bodyPr>
            <a:normAutofit/>
          </a:bodyPr>
          <a:lstStyle/>
          <a:p>
            <a:r>
              <a:rPr lang="en-US" b="1" dirty="0">
                <a:solidFill>
                  <a:schemeClr val="tx1">
                    <a:lumMod val="75000"/>
                    <a:lumOff val="25000"/>
                  </a:schemeClr>
                </a:solidFill>
                <a:latin typeface="+mn-lt"/>
              </a:rPr>
              <a:t>Characteristics of Adult Learners</a:t>
            </a:r>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a:t>
            </a:fld>
            <a:endParaRPr lang="en-US" sz="2000" b="1" dirty="0"/>
          </a:p>
        </p:txBody>
      </p:sp>
      <p:cxnSp>
        <p:nvCxnSpPr>
          <p:cNvPr id="7" name="Straight Connector 6"/>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1976029"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pic>
        <p:nvPicPr>
          <p:cNvPr id="11" name="Picture 10">
            <a:extLst>
              <a:ext uri="{FF2B5EF4-FFF2-40B4-BE49-F238E27FC236}">
                <a16:creationId xmlns:a16="http://schemas.microsoft.com/office/drawing/2014/main" id="{0932C6E5-CE58-4E10-BF7E-09CE49A565EA}"/>
              </a:ext>
            </a:extLst>
          </p:cNvPr>
          <p:cNvPicPr/>
          <p:nvPr/>
        </p:nvPicPr>
        <p:blipFill>
          <a:blip r:embed="rId5">
            <a:extLst>
              <a:ext uri="{28A0092B-C50C-407E-A947-70E740481C1C}">
                <a14:useLocalDpi xmlns:a14="http://schemas.microsoft.com/office/drawing/2010/main" val="0"/>
              </a:ext>
            </a:extLst>
          </a:blip>
          <a:stretch>
            <a:fillRect/>
          </a:stretch>
        </p:blipFill>
        <p:spPr>
          <a:xfrm>
            <a:off x="5138737" y="3038474"/>
            <a:ext cx="2077607" cy="1014541"/>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2482"/>
    </mc:Choice>
    <mc:Fallback xmlns="">
      <p:transition spd="slow" advTm="12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lstStyle/>
          <a:p>
            <a:pPr marL="0" indent="0">
              <a:buNone/>
            </a:pPr>
            <a:r>
              <a:rPr lang="en-US" b="1" dirty="0">
                <a:solidFill>
                  <a:srgbClr val="922C46"/>
                </a:solidFill>
              </a:rPr>
              <a:t>Principle 2 	When the Student is Ready, the Teacher Appears</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You might hear things like the following from your student teacher:</a:t>
            </a:r>
            <a:endParaRPr lang="en-US" b="1" dirty="0">
              <a:solidFill>
                <a:srgbClr val="922C46"/>
              </a:solidFill>
            </a:endParaRP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“How did you know to reteach that part of the lesson?”</a:t>
            </a:r>
          </a:p>
          <a:p>
            <a:pPr marL="0" indent="0">
              <a:buNone/>
            </a:pPr>
            <a:r>
              <a:rPr lang="en-US" b="1" dirty="0">
                <a:solidFill>
                  <a:schemeClr val="tx1">
                    <a:lumMod val="65000"/>
                    <a:lumOff val="35000"/>
                  </a:schemeClr>
                </a:solidFill>
              </a:rPr>
              <a:t>“I wonder if they understood my directions.”</a:t>
            </a:r>
          </a:p>
          <a:p>
            <a:pPr marL="0" indent="0">
              <a:buNone/>
            </a:pPr>
            <a:r>
              <a:rPr lang="en-US" b="1" dirty="0">
                <a:solidFill>
                  <a:schemeClr val="tx1">
                    <a:lumMod val="65000"/>
                    <a:lumOff val="35000"/>
                  </a:schemeClr>
                </a:solidFill>
              </a:rPr>
              <a:t>“I’m not sure what to do if they ask a question I don’t know the answer to.”</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20</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4896219"/>
      </p:ext>
    </p:extLst>
  </p:cSld>
  <p:clrMapOvr>
    <a:masterClrMapping/>
  </p:clrMapOvr>
  <mc:AlternateContent xmlns:mc="http://schemas.openxmlformats.org/markup-compatibility/2006" xmlns:p14="http://schemas.microsoft.com/office/powerpoint/2010/main">
    <mc:Choice Requires="p14">
      <p:transition spd="slow" p14:dur="2000" advTm="65327"/>
    </mc:Choice>
    <mc:Fallback xmlns="">
      <p:transition spd="slow" advTm="6532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normAutofit/>
          </a:bodyPr>
          <a:lstStyle/>
          <a:p>
            <a:pPr marL="0" indent="0">
              <a:buNone/>
            </a:pPr>
            <a:r>
              <a:rPr lang="en-US" b="1" dirty="0">
                <a:solidFill>
                  <a:srgbClr val="922C46"/>
                </a:solidFill>
              </a:rPr>
              <a:t>Principle 3 	Recognize and Use Personal Experience as a Resource</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Student teachers, as adult learners, bring a wealth of life experience with them to your classroom.  They will learn best and most willingly when allowed to make use of this experience during new learning.</a:t>
            </a:r>
            <a:endParaRPr lang="en-US" b="1" dirty="0">
              <a:solidFill>
                <a:srgbClr val="922C46"/>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21</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26" name="Picture 2" descr="Image result for exper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224" y="4456171"/>
            <a:ext cx="2755432" cy="197302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84707007"/>
      </p:ext>
    </p:extLst>
  </p:cSld>
  <p:clrMapOvr>
    <a:masterClrMapping/>
  </p:clrMapOvr>
  <mc:AlternateContent xmlns:mc="http://schemas.openxmlformats.org/markup-compatibility/2006" xmlns:p14="http://schemas.microsoft.com/office/powerpoint/2010/main">
    <mc:Choice Requires="p14">
      <p:transition spd="slow" p14:dur="2000" advTm="25792"/>
    </mc:Choice>
    <mc:Fallback xmlns="">
      <p:transition spd="slow" advTm="2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normAutofit/>
          </a:bodyPr>
          <a:lstStyle/>
          <a:p>
            <a:pPr marL="0" indent="0">
              <a:buNone/>
            </a:pPr>
            <a:r>
              <a:rPr lang="en-US" b="1" dirty="0">
                <a:solidFill>
                  <a:srgbClr val="922C46"/>
                </a:solidFill>
              </a:rPr>
              <a:t>Principle 3 	Recognize and Use Personal Experience as a Resource</a:t>
            </a:r>
          </a:p>
          <a:p>
            <a:pPr marL="0" indent="0">
              <a:buNone/>
            </a:pPr>
            <a:endParaRPr lang="en-US" b="1" dirty="0">
              <a:solidFill>
                <a:schemeClr val="tx1">
                  <a:lumMod val="65000"/>
                  <a:lumOff val="35000"/>
                </a:schemeClr>
              </a:solidFill>
            </a:endParaRPr>
          </a:p>
          <a:p>
            <a:pPr marL="0" indent="0">
              <a:buNone/>
            </a:pPr>
            <a:r>
              <a:rPr lang="en-US" b="1" dirty="0">
                <a:solidFill>
                  <a:schemeClr val="tx1">
                    <a:lumMod val="65000"/>
                    <a:lumOff val="35000"/>
                  </a:schemeClr>
                </a:solidFill>
              </a:rPr>
              <a:t>Cooperating teacher language might sound like,</a:t>
            </a:r>
          </a:p>
          <a:p>
            <a:pPr marL="0" indent="0">
              <a:buNone/>
            </a:pPr>
            <a:endParaRPr lang="en-US" sz="800" b="1" dirty="0">
              <a:solidFill>
                <a:schemeClr val="tx1">
                  <a:lumMod val="65000"/>
                  <a:lumOff val="35000"/>
                </a:schemeClr>
              </a:solidFill>
            </a:endParaRPr>
          </a:p>
          <a:p>
            <a:pPr marL="0" indent="0">
              <a:buNone/>
            </a:pPr>
            <a:r>
              <a:rPr lang="en-US" b="1" dirty="0">
                <a:solidFill>
                  <a:schemeClr val="tx1">
                    <a:lumMod val="65000"/>
                    <a:lumOff val="35000"/>
                  </a:schemeClr>
                </a:solidFill>
              </a:rPr>
              <a:t>“You’ve probably encountered difficult people in your life, and a challenging student behaves the same way.  Direct confrontation is usually not received very well.”</a:t>
            </a:r>
          </a:p>
          <a:p>
            <a:pPr marL="0" indent="0">
              <a:buNone/>
            </a:pPr>
            <a:endParaRPr lang="en-US" sz="800" b="1" dirty="0">
              <a:solidFill>
                <a:schemeClr val="tx1">
                  <a:lumMod val="65000"/>
                  <a:lumOff val="35000"/>
                </a:schemeClr>
              </a:solidFill>
            </a:endParaRPr>
          </a:p>
          <a:p>
            <a:pPr marL="0" indent="0">
              <a:buNone/>
            </a:pPr>
            <a:r>
              <a:rPr lang="en-US" b="1" dirty="0">
                <a:solidFill>
                  <a:schemeClr val="tx1">
                    <a:lumMod val="65000"/>
                    <a:lumOff val="35000"/>
                  </a:schemeClr>
                </a:solidFill>
              </a:rPr>
              <a:t>“Just like in our personal relationships, being honest and authentic is important to establishing trust in the classroom.”</a:t>
            </a:r>
            <a:endParaRPr lang="en-US" b="1" dirty="0">
              <a:solidFill>
                <a:srgbClr val="922C46"/>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22</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26" name="Picture 2" descr="Image result for exper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2455000"/>
            <a:ext cx="1779831" cy="127444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06711319"/>
      </p:ext>
    </p:extLst>
  </p:cSld>
  <p:clrMapOvr>
    <a:masterClrMapping/>
  </p:clrMapOvr>
  <mc:AlternateContent xmlns:mc="http://schemas.openxmlformats.org/markup-compatibility/2006" xmlns:p14="http://schemas.microsoft.com/office/powerpoint/2010/main">
    <mc:Choice Requires="p14">
      <p:transition spd="slow" p14:dur="2000" advTm="39710"/>
    </mc:Choice>
    <mc:Fallback xmlns="">
      <p:transition spd="slow" advTm="39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normAutofit/>
          </a:bodyPr>
          <a:lstStyle/>
          <a:p>
            <a:pPr marL="0" indent="0">
              <a:buNone/>
            </a:pPr>
            <a:r>
              <a:rPr lang="en-US" b="1" dirty="0">
                <a:solidFill>
                  <a:srgbClr val="922C46"/>
                </a:solidFill>
              </a:rPr>
              <a:t>Principle 4 	Be Mindful of High Expectations</a:t>
            </a:r>
          </a:p>
          <a:p>
            <a:pPr marL="0" indent="0">
              <a:buNone/>
            </a:pPr>
            <a:endParaRPr lang="en-US" sz="1000" b="1" dirty="0">
              <a:solidFill>
                <a:schemeClr val="tx1">
                  <a:lumMod val="65000"/>
                  <a:lumOff val="35000"/>
                </a:schemeClr>
              </a:solidFill>
            </a:endParaRPr>
          </a:p>
          <a:p>
            <a:pPr marL="0" indent="0">
              <a:buNone/>
            </a:pPr>
            <a:r>
              <a:rPr lang="en-US" b="1" dirty="0">
                <a:solidFill>
                  <a:schemeClr val="tx1">
                    <a:lumMod val="65000"/>
                    <a:lumOff val="35000"/>
                  </a:schemeClr>
                </a:solidFill>
              </a:rPr>
              <a:t>In the hands of an experienced educator, teaching often looks easy.  This can be disconcerting to a student teacher who tries to replicate what the cooperating teacher is doing only to find that things don’t go nearly as well.  Many novice educators have very high expectations for themselves and are devastated by their early results in the classroom.</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23</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221" y="4835528"/>
            <a:ext cx="2884338" cy="179957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87450710"/>
      </p:ext>
    </p:extLst>
  </p:cSld>
  <p:clrMapOvr>
    <a:masterClrMapping/>
  </p:clrMapOvr>
  <mc:AlternateContent xmlns:mc="http://schemas.openxmlformats.org/markup-compatibility/2006" xmlns:p14="http://schemas.microsoft.com/office/powerpoint/2010/main">
    <mc:Choice Requires="p14">
      <p:transition spd="slow" p14:dur="2000" advTm="77120"/>
    </mc:Choice>
    <mc:Fallback xmlns="">
      <p:transition spd="slow" advTm="7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normAutofit/>
          </a:bodyPr>
          <a:lstStyle/>
          <a:p>
            <a:pPr marL="0" indent="0">
              <a:buNone/>
            </a:pPr>
            <a:r>
              <a:rPr lang="en-US" b="1" dirty="0">
                <a:solidFill>
                  <a:srgbClr val="922C46"/>
                </a:solidFill>
              </a:rPr>
              <a:t>Principle 4 	Be Mindful of High Expectations</a:t>
            </a:r>
          </a:p>
          <a:p>
            <a:pPr marL="0" indent="0">
              <a:buNone/>
            </a:pPr>
            <a:endParaRPr lang="en-US" sz="1000" b="1" dirty="0">
              <a:solidFill>
                <a:schemeClr val="tx1">
                  <a:lumMod val="65000"/>
                  <a:lumOff val="35000"/>
                </a:schemeClr>
              </a:solidFill>
            </a:endParaRPr>
          </a:p>
          <a:p>
            <a:pPr marL="0" indent="0">
              <a:buNone/>
            </a:pPr>
            <a:r>
              <a:rPr lang="en-US" b="1" dirty="0">
                <a:solidFill>
                  <a:schemeClr val="tx1">
                    <a:lumMod val="65000"/>
                    <a:lumOff val="35000"/>
                  </a:schemeClr>
                </a:solidFill>
              </a:rPr>
              <a:t>It is also possible for us, the experienced teachers, to set our expectations too high for someone just beginning in the classroom.  It is important to remember that student teachers have a lot to learn during their time with you.  </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24</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221" y="4835528"/>
            <a:ext cx="2884338" cy="179957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594562583"/>
      </p:ext>
    </p:extLst>
  </p:cSld>
  <p:clrMapOvr>
    <a:masterClrMapping/>
  </p:clrMapOvr>
  <mc:AlternateContent xmlns:mc="http://schemas.openxmlformats.org/markup-compatibility/2006" xmlns:p14="http://schemas.microsoft.com/office/powerpoint/2010/main">
    <mc:Choice Requires="p14">
      <p:transition spd="slow" p14:dur="2000" advTm="25012"/>
    </mc:Choice>
    <mc:Fallback xmlns="">
      <p:transition spd="slow" advTm="25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Applying this Thinking</a:t>
            </a:r>
          </a:p>
        </p:txBody>
      </p:sp>
      <p:sp>
        <p:nvSpPr>
          <p:cNvPr id="7" name="Content Placeholder 6"/>
          <p:cNvSpPr>
            <a:spLocks noGrp="1"/>
          </p:cNvSpPr>
          <p:nvPr>
            <p:ph idx="1"/>
          </p:nvPr>
        </p:nvSpPr>
        <p:spPr>
          <a:xfrm>
            <a:off x="706717" y="1982076"/>
            <a:ext cx="10515600" cy="4351338"/>
          </a:xfrm>
        </p:spPr>
        <p:txBody>
          <a:bodyPr>
            <a:normAutofit/>
          </a:bodyPr>
          <a:lstStyle/>
          <a:p>
            <a:pPr marL="0" indent="0">
              <a:buNone/>
            </a:pPr>
            <a:r>
              <a:rPr lang="en-US" b="1" dirty="0">
                <a:solidFill>
                  <a:srgbClr val="922C46"/>
                </a:solidFill>
              </a:rPr>
              <a:t>Principle 4 	Be Mindful of High Expectations</a:t>
            </a:r>
          </a:p>
          <a:p>
            <a:pPr marL="0" indent="0">
              <a:buNone/>
            </a:pPr>
            <a:endParaRPr lang="en-US" sz="1000" b="1" dirty="0">
              <a:solidFill>
                <a:schemeClr val="tx1">
                  <a:lumMod val="65000"/>
                  <a:lumOff val="35000"/>
                </a:schemeClr>
              </a:solidFill>
            </a:endParaRPr>
          </a:p>
          <a:p>
            <a:pPr marL="0" indent="0">
              <a:buNone/>
            </a:pPr>
            <a:r>
              <a:rPr lang="en-US" b="1" dirty="0">
                <a:solidFill>
                  <a:schemeClr val="tx1">
                    <a:lumMod val="65000"/>
                    <a:lumOff val="35000"/>
                  </a:schemeClr>
                </a:solidFill>
              </a:rPr>
              <a:t>We suggest giving smaller, easier tasks at the beginning and building to more complex assignments.  For example, student teachers would likely feel comfortable circulating and helping individual students before they felt ready to teach a mini lesson.</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25</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221" y="4835528"/>
            <a:ext cx="2884338" cy="179957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40559374"/>
      </p:ext>
    </p:extLst>
  </p:cSld>
  <p:clrMapOvr>
    <a:masterClrMapping/>
  </p:clrMapOvr>
  <mc:AlternateContent xmlns:mc="http://schemas.openxmlformats.org/markup-compatibility/2006" xmlns:p14="http://schemas.microsoft.com/office/powerpoint/2010/main">
    <mc:Choice Requires="p14">
      <p:transition spd="slow" p14:dur="2000" advTm="29374"/>
    </mc:Choice>
    <mc:Fallback xmlns="">
      <p:transition spd="slow" advTm="29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14" y="578399"/>
            <a:ext cx="11049000" cy="1325563"/>
          </a:xfrm>
        </p:spPr>
        <p:txBody>
          <a:bodyPr>
            <a:normAutofit/>
          </a:bodyPr>
          <a:lstStyle/>
          <a:p>
            <a:r>
              <a:rPr lang="en-US" b="1" dirty="0">
                <a:solidFill>
                  <a:schemeClr val="tx1">
                    <a:lumMod val="75000"/>
                    <a:lumOff val="25000"/>
                  </a:schemeClr>
                </a:solidFill>
                <a:latin typeface="+mn-lt"/>
              </a:rPr>
              <a:t>In Contrast</a:t>
            </a:r>
          </a:p>
        </p:txBody>
      </p:sp>
      <p:sp>
        <p:nvSpPr>
          <p:cNvPr id="7" name="Content Placeholder 6"/>
          <p:cNvSpPr>
            <a:spLocks noGrp="1"/>
          </p:cNvSpPr>
          <p:nvPr>
            <p:ph idx="1"/>
          </p:nvPr>
        </p:nvSpPr>
        <p:spPr>
          <a:xfrm>
            <a:off x="391886" y="1655237"/>
            <a:ext cx="4481128" cy="4484303"/>
          </a:xfrm>
        </p:spPr>
        <p:txBody>
          <a:bodyPr>
            <a:normAutofit/>
          </a:bodyPr>
          <a:lstStyle/>
          <a:p>
            <a:pPr marL="0" indent="0">
              <a:buNone/>
            </a:pPr>
            <a:r>
              <a:rPr lang="en-US" b="1" dirty="0">
                <a:solidFill>
                  <a:srgbClr val="922C46"/>
                </a:solidFill>
              </a:rPr>
              <a:t>Young Learners:</a:t>
            </a:r>
          </a:p>
          <a:p>
            <a:pPr marL="517525" indent="0"/>
            <a:r>
              <a:rPr lang="en-US" sz="2000" b="1" dirty="0">
                <a:solidFill>
                  <a:schemeClr val="tx1">
                    <a:lumMod val="65000"/>
                    <a:lumOff val="35000"/>
                  </a:schemeClr>
                </a:solidFill>
              </a:rPr>
              <a:t> Learn in a linear manner</a:t>
            </a:r>
          </a:p>
          <a:p>
            <a:pPr marL="517525" indent="0"/>
            <a:r>
              <a:rPr lang="en-US" sz="2000" b="1" dirty="0">
                <a:solidFill>
                  <a:schemeClr val="tx1">
                    <a:lumMod val="65000"/>
                    <a:lumOff val="35000"/>
                  </a:schemeClr>
                </a:solidFill>
              </a:rPr>
              <a:t> Are totally dependent on the instructor for knowledge</a:t>
            </a:r>
          </a:p>
          <a:p>
            <a:pPr marL="517525" indent="0"/>
            <a:r>
              <a:rPr lang="en-US" sz="2000" b="1" dirty="0">
                <a:solidFill>
                  <a:schemeClr val="tx1">
                    <a:lumMod val="65000"/>
                    <a:lumOff val="35000"/>
                  </a:schemeClr>
                </a:solidFill>
              </a:rPr>
              <a:t> Are motivated by external pressures</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26</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2" name="Content Placeholder 6"/>
          <p:cNvSpPr txBox="1">
            <a:spLocks/>
          </p:cNvSpPr>
          <p:nvPr/>
        </p:nvSpPr>
        <p:spPr>
          <a:xfrm>
            <a:off x="6517766" y="1655237"/>
            <a:ext cx="4481128" cy="4484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922C46"/>
                </a:solidFill>
              </a:rPr>
              <a:t>Adult Learners:</a:t>
            </a:r>
          </a:p>
          <a:p>
            <a:pPr marL="517525" indent="0"/>
            <a:r>
              <a:rPr lang="en-US" sz="2000" b="1" dirty="0">
                <a:solidFill>
                  <a:schemeClr val="tx1">
                    <a:lumMod val="65000"/>
                    <a:lumOff val="35000"/>
                  </a:schemeClr>
                </a:solidFill>
              </a:rPr>
              <a:t> Want to decide which topics to focus on</a:t>
            </a:r>
          </a:p>
          <a:p>
            <a:pPr marL="517525" indent="0"/>
            <a:r>
              <a:rPr lang="en-US" sz="2000" b="1" dirty="0">
                <a:solidFill>
                  <a:schemeClr val="tx1">
                    <a:lumMod val="65000"/>
                    <a:lumOff val="35000"/>
                  </a:schemeClr>
                </a:solidFill>
              </a:rPr>
              <a:t> Bring their experiential knowledge into a learning environment</a:t>
            </a:r>
          </a:p>
          <a:p>
            <a:pPr marL="517525" indent="0"/>
            <a:r>
              <a:rPr lang="en-US" sz="2000" b="1" dirty="0">
                <a:solidFill>
                  <a:schemeClr val="tx1">
                    <a:lumMod val="65000"/>
                    <a:lumOff val="35000"/>
                  </a:schemeClr>
                </a:solidFill>
              </a:rPr>
              <a:t> Will self-assess if given the proper tools </a:t>
            </a:r>
          </a:p>
        </p:txBody>
      </p:sp>
      <p:pic>
        <p:nvPicPr>
          <p:cNvPr id="4098" name="Picture 2" descr="Image result for stud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642" y="3971224"/>
            <a:ext cx="1656523" cy="23808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4429" y="4183692"/>
            <a:ext cx="3271727" cy="216833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8792582"/>
      </p:ext>
    </p:extLst>
  </p:cSld>
  <p:clrMapOvr>
    <a:masterClrMapping/>
  </p:clrMapOvr>
  <mc:AlternateContent xmlns:mc="http://schemas.openxmlformats.org/markup-compatibility/2006" xmlns:p14="http://schemas.microsoft.com/office/powerpoint/2010/main">
    <mc:Choice Requires="p14">
      <p:transition spd="slow" p14:dur="2000" advTm="31564"/>
    </mc:Choice>
    <mc:Fallback xmlns="">
      <p:transition spd="slow" advTm="3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Questions to Consider:</a:t>
            </a:r>
          </a:p>
        </p:txBody>
      </p:sp>
      <p:sp>
        <p:nvSpPr>
          <p:cNvPr id="7" name="Content Placeholder 6"/>
          <p:cNvSpPr>
            <a:spLocks noGrp="1"/>
          </p:cNvSpPr>
          <p:nvPr>
            <p:ph idx="1"/>
          </p:nvPr>
        </p:nvSpPr>
        <p:spPr>
          <a:xfrm>
            <a:off x="838200" y="2014320"/>
            <a:ext cx="9572329" cy="4756919"/>
          </a:xfrm>
        </p:spPr>
        <p:txBody>
          <a:bodyPr>
            <a:normAutofit/>
          </a:bodyPr>
          <a:lstStyle/>
          <a:p>
            <a:pPr marL="0" indent="0" fontAlgn="base">
              <a:buNone/>
            </a:pPr>
            <a:r>
              <a:rPr lang="en-US" sz="3200" b="1" dirty="0">
                <a:solidFill>
                  <a:srgbClr val="922C46"/>
                </a:solidFill>
              </a:rPr>
              <a:t>Think about the unique characteristics of adult learners.</a:t>
            </a:r>
          </a:p>
          <a:p>
            <a:pPr marL="0" indent="0" fontAlgn="base">
              <a:buNone/>
            </a:pPr>
            <a:endParaRPr lang="en-US" sz="3200" b="1" dirty="0">
              <a:solidFill>
                <a:schemeClr val="tx1">
                  <a:lumMod val="65000"/>
                  <a:lumOff val="35000"/>
                </a:schemeClr>
              </a:solidFill>
            </a:endParaRPr>
          </a:p>
          <a:p>
            <a:pPr marL="0" indent="0" fontAlgn="base">
              <a:buNone/>
            </a:pPr>
            <a:r>
              <a:rPr lang="en-US" sz="3200" b="1" dirty="0">
                <a:solidFill>
                  <a:schemeClr val="tx1">
                    <a:lumMod val="65000"/>
                    <a:lumOff val="35000"/>
                  </a:schemeClr>
                </a:solidFill>
              </a:rPr>
              <a:t>What specific words or actions do you think you can include in your mentoring that honors your candidate as an adult learner?</a:t>
            </a:r>
          </a:p>
          <a:p>
            <a:pPr marL="0" indent="0" fontAlgn="base">
              <a:buNone/>
            </a:pPr>
            <a:endParaRPr lang="en-US" sz="3200"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27</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7172" name="Picture 4" descr="Image result for tea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0309" y="1296359"/>
            <a:ext cx="1905673" cy="287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149773"/>
      </p:ext>
    </p:extLst>
  </p:cSld>
  <p:clrMapOvr>
    <a:masterClrMapping/>
  </p:clrMapOvr>
  <mc:AlternateContent xmlns:mc="http://schemas.openxmlformats.org/markup-compatibility/2006" xmlns:p14="http://schemas.microsoft.com/office/powerpoint/2010/main">
    <mc:Choice Requires="p14">
      <p:transition spd="slow" p14:dur="2000" advTm="48038"/>
    </mc:Choice>
    <mc:Fallback xmlns="">
      <p:transition spd="slow" advTm="4803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Adult Learners and Young Learners</a:t>
            </a: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3</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 name="Content Placeholder 6"/>
          <p:cNvSpPr txBox="1">
            <a:spLocks/>
          </p:cNvSpPr>
          <p:nvPr/>
        </p:nvSpPr>
        <p:spPr>
          <a:xfrm>
            <a:off x="819214" y="1902634"/>
            <a:ext cx="5664831" cy="4748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65000"/>
                    <a:lumOff val="35000"/>
                  </a:schemeClr>
                </a:solidFill>
              </a:rPr>
              <a:t>As classroom teachers, we are very familiar with the needs and effective practices for the level and age of our students.</a:t>
            </a:r>
          </a:p>
          <a:p>
            <a:pPr marL="0" indent="0">
              <a:buFont typeface="Arial" panose="020B0604020202020204" pitchFamily="34" charset="0"/>
              <a:buNone/>
            </a:pPr>
            <a:r>
              <a:rPr lang="en-US" b="1" dirty="0">
                <a:solidFill>
                  <a:schemeClr val="tx1">
                    <a:lumMod val="65000"/>
                    <a:lumOff val="35000"/>
                  </a:schemeClr>
                </a:solidFill>
              </a:rPr>
              <a:t>But many are not nearly as familiar with the needs of adult learners.</a:t>
            </a:r>
          </a:p>
          <a:p>
            <a:pPr marL="0" indent="0">
              <a:buFont typeface="Arial" panose="020B0604020202020204" pitchFamily="34" charset="0"/>
              <a:buNone/>
            </a:pPr>
            <a:endParaRPr lang="en-US" sz="1100" b="1" dirty="0">
              <a:solidFill>
                <a:schemeClr val="tx1">
                  <a:lumMod val="65000"/>
                  <a:lumOff val="35000"/>
                </a:schemeClr>
              </a:solidFill>
            </a:endParaRPr>
          </a:p>
          <a:p>
            <a:pPr marL="0" indent="0">
              <a:buFont typeface="Arial" panose="020B0604020202020204" pitchFamily="34" charset="0"/>
              <a:buNone/>
            </a:pPr>
            <a:r>
              <a:rPr lang="en-US" b="1" dirty="0">
                <a:solidFill>
                  <a:srgbClr val="922C46"/>
                </a:solidFill>
              </a:rPr>
              <a:t>Understanding the differences between children and adults as learners is critical to the success of our work.</a:t>
            </a:r>
          </a:p>
          <a:p>
            <a:pPr marL="0" indent="0">
              <a:buFont typeface="Arial" panose="020B0604020202020204" pitchFamily="34" charset="0"/>
              <a:buNone/>
            </a:pPr>
            <a:endParaRPr lang="en-US" b="1" dirty="0">
              <a:solidFill>
                <a:schemeClr val="tx1">
                  <a:lumMod val="65000"/>
                  <a:lumOff val="35000"/>
                </a:schemeClr>
              </a:solidFill>
            </a:endParaRPr>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533723" y="2348824"/>
            <a:ext cx="3820077" cy="329979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01513361"/>
      </p:ext>
    </p:extLst>
  </p:cSld>
  <p:clrMapOvr>
    <a:masterClrMapping/>
  </p:clrMapOvr>
  <mc:AlternateContent xmlns:mc="http://schemas.openxmlformats.org/markup-compatibility/2006" xmlns:p14="http://schemas.microsoft.com/office/powerpoint/2010/main">
    <mc:Choice Requires="p14">
      <p:transition spd="slow" p14:dur="2000" advTm="30944"/>
    </mc:Choice>
    <mc:Fallback xmlns="">
      <p:transition spd="slow" advTm="3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Adult Learners</a:t>
            </a:r>
          </a:p>
        </p:txBody>
      </p:sp>
      <p:sp>
        <p:nvSpPr>
          <p:cNvPr id="7" name="Content Placeholder 6"/>
          <p:cNvSpPr>
            <a:spLocks noGrp="1"/>
          </p:cNvSpPr>
          <p:nvPr>
            <p:ph idx="1"/>
          </p:nvPr>
        </p:nvSpPr>
        <p:spPr>
          <a:xfrm>
            <a:off x="838200" y="1924715"/>
            <a:ext cx="8802329" cy="937119"/>
          </a:xfrm>
        </p:spPr>
        <p:txBody>
          <a:bodyPr/>
          <a:lstStyle/>
          <a:p>
            <a:pPr marL="0" indent="0">
              <a:buNone/>
            </a:pPr>
            <a:r>
              <a:rPr lang="en-US" b="1" dirty="0">
                <a:solidFill>
                  <a:srgbClr val="922C46"/>
                </a:solidFill>
              </a:rPr>
              <a:t>Who is considered to be an “adult” learner?</a:t>
            </a:r>
          </a:p>
          <a:p>
            <a:pPr marL="0" indent="0">
              <a:buNone/>
            </a:pPr>
            <a:endParaRPr lang="en-US" b="1" dirty="0">
              <a:solidFill>
                <a:schemeClr val="tx1">
                  <a:lumMod val="65000"/>
                  <a:lumOff val="35000"/>
                </a:schemeClr>
              </a:solidFill>
            </a:endParaRPr>
          </a:p>
          <a:p>
            <a:pPr marL="0" indent="0">
              <a:buNone/>
            </a:pPr>
            <a:endParaRPr lang="en-US" b="1" dirty="0">
              <a:solidFill>
                <a:schemeClr val="tx1">
                  <a:lumMod val="65000"/>
                  <a:lumOff val="35000"/>
                </a:scheme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US" sz="2000" b="1" smtClean="0"/>
              <a:t>4</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 name="Content Placeholder 6"/>
          <p:cNvSpPr txBox="1">
            <a:spLocks/>
          </p:cNvSpPr>
          <p:nvPr/>
        </p:nvSpPr>
        <p:spPr>
          <a:xfrm>
            <a:off x="838200" y="2782547"/>
            <a:ext cx="5664831" cy="3379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65000"/>
                    <a:lumOff val="35000"/>
                  </a:schemeClr>
                </a:solidFill>
              </a:rPr>
              <a:t>This is someone who has achieved the concept of being responsible for their own life.</a:t>
            </a:r>
          </a:p>
          <a:p>
            <a:pPr marL="0" indent="0">
              <a:buFont typeface="Arial" panose="020B0604020202020204" pitchFamily="34" charset="0"/>
              <a:buNone/>
            </a:pPr>
            <a:endParaRPr lang="en-US" sz="1000" b="1" dirty="0">
              <a:solidFill>
                <a:schemeClr val="tx1">
                  <a:lumMod val="65000"/>
                  <a:lumOff val="35000"/>
                </a:schemeClr>
              </a:solidFill>
            </a:endParaRPr>
          </a:p>
          <a:p>
            <a:pPr marL="0" indent="0">
              <a:buFont typeface="Arial" panose="020B0604020202020204" pitchFamily="34" charset="0"/>
              <a:buNone/>
            </a:pPr>
            <a:r>
              <a:rPr lang="en-US" b="1" dirty="0">
                <a:solidFill>
                  <a:schemeClr val="tx1">
                    <a:lumMod val="65000"/>
                    <a:lumOff val="35000"/>
                  </a:schemeClr>
                </a:solidFill>
              </a:rPr>
              <a:t>Note that some student teachers might not yet have this concept of themselves, although most probably will.</a:t>
            </a:r>
          </a:p>
          <a:p>
            <a:pPr marL="0" indent="0">
              <a:buFont typeface="Arial" panose="020B0604020202020204" pitchFamily="34" charset="0"/>
              <a:buNone/>
            </a:pPr>
            <a:endParaRPr lang="en-US" b="1" dirty="0">
              <a:solidFill>
                <a:schemeClr val="tx1">
                  <a:lumMod val="65000"/>
                  <a:lumOff val="35000"/>
                </a:schemeClr>
              </a:solidFill>
            </a:endParaRPr>
          </a:p>
        </p:txBody>
      </p:sp>
      <p:pic>
        <p:nvPicPr>
          <p:cNvPr id="102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533723" y="2348824"/>
            <a:ext cx="3820077" cy="329979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430722272"/>
      </p:ext>
    </p:extLst>
  </p:cSld>
  <p:clrMapOvr>
    <a:masterClrMapping/>
  </p:clrMapOvr>
  <mc:AlternateContent xmlns:mc="http://schemas.openxmlformats.org/markup-compatibility/2006" xmlns:p14="http://schemas.microsoft.com/office/powerpoint/2010/main">
    <mc:Choice Requires="p14">
      <p:transition spd="slow" p14:dur="2000" advTm="30184"/>
    </mc:Choice>
    <mc:Fallback xmlns="">
      <p:transition spd="slow" advTm="3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Young Learners</a:t>
            </a:r>
          </a:p>
        </p:txBody>
      </p:sp>
      <p:sp>
        <p:nvSpPr>
          <p:cNvPr id="7" name="Content Placeholder 6"/>
          <p:cNvSpPr>
            <a:spLocks noGrp="1"/>
          </p:cNvSpPr>
          <p:nvPr>
            <p:ph idx="1"/>
          </p:nvPr>
        </p:nvSpPr>
        <p:spPr/>
        <p:txBody>
          <a:bodyPr/>
          <a:lstStyle/>
          <a:p>
            <a:pPr marL="460375" indent="0">
              <a:buNone/>
            </a:pPr>
            <a:r>
              <a:rPr lang="en-US" b="1" dirty="0">
                <a:solidFill>
                  <a:srgbClr val="922C46"/>
                </a:solidFill>
              </a:rPr>
              <a:t>Young Learners:</a:t>
            </a:r>
          </a:p>
          <a:p>
            <a:pPr marL="917575" indent="-457200"/>
            <a:r>
              <a:rPr lang="en-US" b="1" dirty="0">
                <a:solidFill>
                  <a:schemeClr val="tx1">
                    <a:lumMod val="65000"/>
                    <a:lumOff val="35000"/>
                  </a:schemeClr>
                </a:solidFill>
              </a:rPr>
              <a:t>Learn in a linear manner</a:t>
            </a:r>
          </a:p>
          <a:p>
            <a:pPr marL="917575" indent="-457200"/>
            <a:r>
              <a:rPr lang="en-US" b="1" dirty="0">
                <a:solidFill>
                  <a:schemeClr val="tx1">
                    <a:lumMod val="65000"/>
                    <a:lumOff val="35000"/>
                  </a:schemeClr>
                </a:solidFill>
              </a:rPr>
              <a:t>Are dependent on the instructor for knowledge</a:t>
            </a:r>
          </a:p>
          <a:p>
            <a:pPr marL="917575" indent="-457200"/>
            <a:r>
              <a:rPr lang="en-US" b="1" dirty="0">
                <a:solidFill>
                  <a:schemeClr val="tx1">
                    <a:lumMod val="65000"/>
                    <a:lumOff val="35000"/>
                  </a:schemeClr>
                </a:solidFill>
              </a:rPr>
              <a:t>Are most often motivated by external factors</a:t>
            </a:r>
          </a:p>
        </p:txBody>
      </p:sp>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5</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098"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374" y="3958557"/>
            <a:ext cx="4011477" cy="2668747"/>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8355216"/>
      </p:ext>
    </p:extLst>
  </p:cSld>
  <p:clrMapOvr>
    <a:masterClrMapping/>
  </p:clrMapOvr>
  <mc:AlternateContent xmlns:mc="http://schemas.openxmlformats.org/markup-compatibility/2006" xmlns:p14="http://schemas.microsoft.com/office/powerpoint/2010/main">
    <mc:Choice Requires="p14">
      <p:transition spd="slow" p14:dur="2000" advTm="35090"/>
    </mc:Choice>
    <mc:Fallback xmlns="">
      <p:transition spd="slow" advTm="3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Adult Learners</a:t>
            </a:r>
          </a:p>
        </p:txBody>
      </p:sp>
      <p:sp>
        <p:nvSpPr>
          <p:cNvPr id="7" name="Content Placeholder 6"/>
          <p:cNvSpPr>
            <a:spLocks noGrp="1"/>
          </p:cNvSpPr>
          <p:nvPr>
            <p:ph idx="1"/>
          </p:nvPr>
        </p:nvSpPr>
        <p:spPr/>
        <p:txBody>
          <a:bodyPr/>
          <a:lstStyle/>
          <a:p>
            <a:pPr marL="460375" indent="0">
              <a:buNone/>
            </a:pPr>
            <a:r>
              <a:rPr lang="en-US" b="1" dirty="0">
                <a:solidFill>
                  <a:srgbClr val="922C46"/>
                </a:solidFill>
              </a:rPr>
              <a:t>Adult Learners:</a:t>
            </a:r>
          </a:p>
          <a:p>
            <a:pPr marL="917575" indent="-457200"/>
            <a:r>
              <a:rPr lang="en-US" b="1" dirty="0">
                <a:solidFill>
                  <a:schemeClr val="tx1">
                    <a:lumMod val="65000"/>
                    <a:lumOff val="35000"/>
                  </a:schemeClr>
                </a:solidFill>
              </a:rPr>
              <a:t>Have opinions on what they are comfortable with and where they need to put the most effort.</a:t>
            </a:r>
          </a:p>
          <a:p>
            <a:pPr marL="917575" indent="-457200"/>
            <a:r>
              <a:rPr lang="en-US" b="1" dirty="0">
                <a:solidFill>
                  <a:schemeClr val="tx1">
                    <a:lumMod val="65000"/>
                    <a:lumOff val="35000"/>
                  </a:schemeClr>
                </a:solidFill>
              </a:rPr>
              <a:t>Will jump around and address topics out of order according to what interests them.</a:t>
            </a:r>
          </a:p>
        </p:txBody>
      </p:sp>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6</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Image result for teacher professional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643" y="4395226"/>
            <a:ext cx="35433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12683846"/>
      </p:ext>
    </p:extLst>
  </p:cSld>
  <p:clrMapOvr>
    <a:masterClrMapping/>
  </p:clrMapOvr>
  <mc:AlternateContent xmlns:mc="http://schemas.openxmlformats.org/markup-compatibility/2006" xmlns:p14="http://schemas.microsoft.com/office/powerpoint/2010/main">
    <mc:Choice Requires="p14">
      <p:transition spd="slow" p14:dur="2000" advTm="23776"/>
    </mc:Choice>
    <mc:Fallback xmlns="">
      <p:transition spd="slow" advTm="2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Adult Learners</a:t>
            </a:r>
          </a:p>
        </p:txBody>
      </p:sp>
      <p:sp>
        <p:nvSpPr>
          <p:cNvPr id="7" name="Content Placeholder 6"/>
          <p:cNvSpPr>
            <a:spLocks noGrp="1"/>
          </p:cNvSpPr>
          <p:nvPr>
            <p:ph idx="1"/>
          </p:nvPr>
        </p:nvSpPr>
        <p:spPr/>
        <p:txBody>
          <a:bodyPr/>
          <a:lstStyle/>
          <a:p>
            <a:pPr marL="460375" indent="0">
              <a:buNone/>
            </a:pPr>
            <a:r>
              <a:rPr lang="en-US" b="1" dirty="0">
                <a:solidFill>
                  <a:srgbClr val="922C46"/>
                </a:solidFill>
              </a:rPr>
              <a:t>Adult Learners:</a:t>
            </a:r>
          </a:p>
          <a:p>
            <a:pPr marL="917575" indent="-457200"/>
            <a:r>
              <a:rPr lang="en-US" b="1" dirty="0">
                <a:solidFill>
                  <a:schemeClr val="tx1">
                    <a:lumMod val="65000"/>
                    <a:lumOff val="35000"/>
                  </a:schemeClr>
                </a:solidFill>
              </a:rPr>
              <a:t>Bring their own experiences into their learning.  They may have preconceived ideas that influence their choices and behaviors.</a:t>
            </a:r>
          </a:p>
          <a:p>
            <a:pPr marL="917575" indent="-457200"/>
            <a:r>
              <a:rPr lang="en-US" b="1" dirty="0">
                <a:solidFill>
                  <a:schemeClr val="tx1">
                    <a:lumMod val="65000"/>
                    <a:lumOff val="35000"/>
                  </a:schemeClr>
                </a:solidFill>
              </a:rPr>
              <a:t>Are easily frustrated if the pace is too fast or too slow.</a:t>
            </a:r>
          </a:p>
        </p:txBody>
      </p:sp>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7</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Image result for teacher professional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643" y="4395226"/>
            <a:ext cx="35433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26996087"/>
      </p:ext>
    </p:extLst>
  </p:cSld>
  <p:clrMapOvr>
    <a:masterClrMapping/>
  </p:clrMapOvr>
  <mc:AlternateContent xmlns:mc="http://schemas.openxmlformats.org/markup-compatibility/2006" xmlns:p14="http://schemas.microsoft.com/office/powerpoint/2010/main">
    <mc:Choice Requires="p14">
      <p:transition spd="slow" p14:dur="2000" advTm="42084"/>
    </mc:Choice>
    <mc:Fallback xmlns="">
      <p:transition spd="slow" advTm="4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Adult Learners</a:t>
            </a:r>
          </a:p>
        </p:txBody>
      </p:sp>
      <p:sp>
        <p:nvSpPr>
          <p:cNvPr id="7" name="Content Placeholder 6"/>
          <p:cNvSpPr>
            <a:spLocks noGrp="1"/>
          </p:cNvSpPr>
          <p:nvPr>
            <p:ph idx="1"/>
          </p:nvPr>
        </p:nvSpPr>
        <p:spPr/>
        <p:txBody>
          <a:bodyPr/>
          <a:lstStyle/>
          <a:p>
            <a:pPr marL="460375" indent="0">
              <a:buNone/>
            </a:pPr>
            <a:r>
              <a:rPr lang="en-US" b="1" dirty="0">
                <a:solidFill>
                  <a:srgbClr val="922C46"/>
                </a:solidFill>
              </a:rPr>
              <a:t>Adult Learners:</a:t>
            </a:r>
          </a:p>
          <a:p>
            <a:pPr marL="917575" indent="-457200"/>
            <a:r>
              <a:rPr lang="en-US" b="1" dirty="0">
                <a:solidFill>
                  <a:schemeClr val="tx1">
                    <a:lumMod val="65000"/>
                    <a:lumOff val="35000"/>
                  </a:schemeClr>
                </a:solidFill>
              </a:rPr>
              <a:t>If given the tools, can self-assess and will go back over needed material without direction.</a:t>
            </a:r>
          </a:p>
          <a:p>
            <a:pPr marL="917575" indent="-457200"/>
            <a:r>
              <a:rPr lang="en-US" b="1" dirty="0">
                <a:solidFill>
                  <a:schemeClr val="tx1">
                    <a:lumMod val="65000"/>
                    <a:lumOff val="35000"/>
                  </a:schemeClr>
                </a:solidFill>
              </a:rPr>
              <a:t>Can fill in many of their own blanks.</a:t>
            </a:r>
          </a:p>
        </p:txBody>
      </p:sp>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8</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0" name="Picture 2" descr="Image result for teacher professional develop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643" y="4395226"/>
            <a:ext cx="35433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2502918"/>
      </p:ext>
    </p:extLst>
  </p:cSld>
  <p:clrMapOvr>
    <a:masterClrMapping/>
  </p:clrMapOvr>
  <mc:AlternateContent xmlns:mc="http://schemas.openxmlformats.org/markup-compatibility/2006" xmlns:p14="http://schemas.microsoft.com/office/powerpoint/2010/main">
    <mc:Choice Requires="p14">
      <p:transition spd="slow" p14:dur="2000" advTm="34789"/>
    </mc:Choice>
    <mc:Fallback xmlns="">
      <p:transition spd="slow" advTm="3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3578"/>
            <a:ext cx="10515600" cy="1325563"/>
          </a:xfrm>
        </p:spPr>
        <p:txBody>
          <a:bodyPr>
            <a:normAutofit/>
          </a:bodyPr>
          <a:lstStyle/>
          <a:p>
            <a:r>
              <a:rPr lang="en-US" b="1" dirty="0">
                <a:solidFill>
                  <a:schemeClr val="tx1">
                    <a:lumMod val="75000"/>
                    <a:lumOff val="25000"/>
                  </a:schemeClr>
                </a:solidFill>
                <a:latin typeface="+mn-lt"/>
              </a:rPr>
              <a:t>Assumptions of Adult Learners</a:t>
            </a:r>
          </a:p>
        </p:txBody>
      </p:sp>
      <p:sp>
        <p:nvSpPr>
          <p:cNvPr id="7" name="Content Placeholder 6"/>
          <p:cNvSpPr>
            <a:spLocks noGrp="1"/>
          </p:cNvSpPr>
          <p:nvPr>
            <p:ph idx="1"/>
          </p:nvPr>
        </p:nvSpPr>
        <p:spPr>
          <a:xfrm>
            <a:off x="506132" y="1816769"/>
            <a:ext cx="4026110" cy="4828249"/>
          </a:xfrm>
        </p:spPr>
        <p:txBody>
          <a:bodyPr>
            <a:normAutofit/>
          </a:bodyPr>
          <a:lstStyle/>
          <a:p>
            <a:pPr marL="460375" indent="0">
              <a:buNone/>
            </a:pPr>
            <a:r>
              <a:rPr lang="en-US" b="1" dirty="0">
                <a:solidFill>
                  <a:schemeClr val="tx1">
                    <a:lumMod val="65000"/>
                    <a:lumOff val="35000"/>
                  </a:schemeClr>
                </a:solidFill>
              </a:rPr>
              <a:t>Researcher </a:t>
            </a:r>
            <a:r>
              <a:rPr lang="en-US" b="1" dirty="0">
                <a:solidFill>
                  <a:srgbClr val="922C46"/>
                </a:solidFill>
              </a:rPr>
              <a:t>Malcolm Knowles </a:t>
            </a:r>
            <a:r>
              <a:rPr lang="en-US" b="1" dirty="0">
                <a:solidFill>
                  <a:schemeClr val="tx1">
                    <a:lumMod val="65000"/>
                    <a:lumOff val="35000"/>
                  </a:schemeClr>
                </a:solidFill>
              </a:rPr>
              <a:t>developed what he called the 5 Assumptions of Adult Learners.</a:t>
            </a:r>
          </a:p>
          <a:p>
            <a:pPr marL="460375" indent="0">
              <a:buNone/>
            </a:pPr>
            <a:endParaRPr lang="en-US" b="1" dirty="0">
              <a:solidFill>
                <a:schemeClr val="tx1">
                  <a:lumMod val="65000"/>
                  <a:lumOff val="35000"/>
                </a:schemeClr>
              </a:solidFill>
            </a:endParaRPr>
          </a:p>
          <a:p>
            <a:pPr marL="460375" indent="0">
              <a:buNone/>
            </a:pPr>
            <a:r>
              <a:rPr lang="en-US" b="1" dirty="0">
                <a:solidFill>
                  <a:schemeClr val="tx1">
                    <a:lumMod val="65000"/>
                    <a:lumOff val="35000"/>
                  </a:schemeClr>
                </a:solidFill>
              </a:rPr>
              <a:t>We will explore each of these.</a:t>
            </a:r>
          </a:p>
        </p:txBody>
      </p:sp>
      <p:sp>
        <p:nvSpPr>
          <p:cNvPr id="6" name="Slide Number Placeholder 5"/>
          <p:cNvSpPr>
            <a:spLocks noGrp="1"/>
          </p:cNvSpPr>
          <p:nvPr>
            <p:ph type="sldNum" sz="quarter" idx="12"/>
          </p:nvPr>
        </p:nvSpPr>
        <p:spPr>
          <a:xfrm rot="1242374">
            <a:off x="15303307" y="12228956"/>
            <a:ext cx="471651" cy="193711"/>
          </a:xfrm>
        </p:spPr>
        <p:txBody>
          <a:bodyPr/>
          <a:lstStyle/>
          <a:p>
            <a:fld id="{330EA680-D336-4FF7-8B7A-9848BB0A1C32}" type="slidenum">
              <a:rPr lang="en-US" sz="2000" b="1" smtClean="0"/>
              <a:t>9</a:t>
            </a:fld>
            <a:endParaRPr lang="en-US" sz="2000" b="1" dirty="0"/>
          </a:p>
        </p:txBody>
      </p:sp>
      <p:sp>
        <p:nvSpPr>
          <p:cNvPr id="9" name="Rectangle 8"/>
          <p:cNvSpPr/>
          <p:nvPr/>
        </p:nvSpPr>
        <p:spPr>
          <a:xfrm>
            <a:off x="0" y="0"/>
            <a:ext cx="12192000" cy="633578"/>
          </a:xfrm>
          <a:prstGeom prst="rect">
            <a:avLst/>
          </a:prstGeom>
          <a:solidFill>
            <a:srgbClr val="922C4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 name="TextBox 3"/>
          <p:cNvSpPr txBox="1"/>
          <p:nvPr/>
        </p:nvSpPr>
        <p:spPr>
          <a:xfrm>
            <a:off x="157655" y="55179"/>
            <a:ext cx="4529959" cy="523220"/>
          </a:xfrm>
          <a:prstGeom prst="rect">
            <a:avLst/>
          </a:prstGeom>
          <a:noFill/>
        </p:spPr>
        <p:txBody>
          <a:bodyPr wrap="square" rtlCol="0">
            <a:spAutoFit/>
          </a:bodyPr>
          <a:lstStyle/>
          <a:p>
            <a:r>
              <a:rPr lang="en-US" sz="2800" b="1" dirty="0">
                <a:solidFill>
                  <a:schemeClr val="bg1"/>
                </a:solidFill>
              </a:rPr>
              <a:t>Module #4</a:t>
            </a:r>
            <a:endParaRPr lang="en-US" sz="2800" dirty="0">
              <a:solidFill>
                <a:schemeClr val="bg1"/>
              </a:solidFill>
            </a:endParaRPr>
          </a:p>
        </p:txBody>
      </p:sp>
      <p:cxnSp>
        <p:nvCxnSpPr>
          <p:cNvPr id="8" name="Straight Connector 7"/>
          <p:cNvCxnSpPr/>
          <p:nvPr/>
        </p:nvCxnSpPr>
        <p:spPr>
          <a:xfrm>
            <a:off x="157655"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12015358" y="737419"/>
            <a:ext cx="0" cy="5984056"/>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3" name="AutoShape 2" descr="Image result for binder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binder clipart"/>
          <p:cNvSpPr>
            <a:spLocks noChangeAspect="1" noChangeArrowheads="1"/>
          </p:cNvSpPr>
          <p:nvPr/>
        </p:nvSpPr>
        <p:spPr bwMode="auto">
          <a:xfrm>
            <a:off x="7520943" y="4778720"/>
            <a:ext cx="2298917" cy="229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2" descr="The-Adult-Learning-Theory-Andragogy-Infographic"/>
          <p:cNvPicPr>
            <a:picLocks noChangeAspect="1" noChangeArrowheads="1"/>
          </p:cNvPicPr>
          <p:nvPr/>
        </p:nvPicPr>
        <p:blipFill rotWithShape="1">
          <a:blip r:embed="rId4">
            <a:extLst>
              <a:ext uri="{28A0092B-C50C-407E-A947-70E740481C1C}">
                <a14:useLocalDpi xmlns:a14="http://schemas.microsoft.com/office/drawing/2010/main" val="0"/>
              </a:ext>
            </a:extLst>
          </a:blip>
          <a:srcRect t="32918" b="38168"/>
          <a:stretch/>
        </p:blipFill>
        <p:spPr bwMode="auto">
          <a:xfrm>
            <a:off x="4976146" y="1641377"/>
            <a:ext cx="6709722" cy="5216624"/>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53981713"/>
      </p:ext>
    </p:extLst>
  </p:cSld>
  <p:clrMapOvr>
    <a:masterClrMapping/>
  </p:clrMapOvr>
  <mc:AlternateContent xmlns:mc="http://schemas.openxmlformats.org/markup-compatibility/2006" xmlns:p14="http://schemas.microsoft.com/office/powerpoint/2010/main">
    <mc:Choice Requires="p14">
      <p:transition spd="slow" p14:dur="2000" advTm="22711"/>
    </mc:Choice>
    <mc:Fallback xmlns="">
      <p:transition spd="slow" advTm="2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9"/>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C00000"/>
      </a:accent1>
      <a:accent2>
        <a:srgbClr val="C490AA"/>
      </a:accent2>
      <a:accent3>
        <a:srgbClr val="8EAADB"/>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4129</TotalTime>
  <Words>561</Words>
  <Application>Microsoft Office PowerPoint</Application>
  <PresentationFormat>Widescreen</PresentationFormat>
  <Paragraphs>162</Paragraphs>
  <Slides>27</Slides>
  <Notes>1</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PowerPoint Presentation</vt:lpstr>
      <vt:lpstr>Characteristics of Adult Learners</vt:lpstr>
      <vt:lpstr>Adult Learners and Young Learners</vt:lpstr>
      <vt:lpstr>Adult Learners</vt:lpstr>
      <vt:lpstr>Young Learners</vt:lpstr>
      <vt:lpstr>Adult Learners</vt:lpstr>
      <vt:lpstr>Adult Learners</vt:lpstr>
      <vt:lpstr>Adult Learners</vt:lpstr>
      <vt:lpstr>Assumptions of Adult Learners</vt:lpstr>
      <vt:lpstr>PowerPoint Presentation</vt:lpstr>
      <vt:lpstr>PowerPoint Presentation</vt:lpstr>
      <vt:lpstr>PowerPoint Presentation</vt:lpstr>
      <vt:lpstr>PowerPoint Presentation</vt:lpstr>
      <vt:lpstr>PowerPoint Presentation</vt:lpstr>
      <vt:lpstr>Applying this Thinking</vt:lpstr>
      <vt:lpstr>Applying this Thinking</vt:lpstr>
      <vt:lpstr>Applying this Thinking</vt:lpstr>
      <vt:lpstr>Applying this Thinking</vt:lpstr>
      <vt:lpstr>Applying this Thinking</vt:lpstr>
      <vt:lpstr>Applying this Thinking</vt:lpstr>
      <vt:lpstr>Applying this Thinking</vt:lpstr>
      <vt:lpstr>Applying this Thinking</vt:lpstr>
      <vt:lpstr>Applying this Thinking</vt:lpstr>
      <vt:lpstr>Applying this Thinking</vt:lpstr>
      <vt:lpstr>Applying this Thinking</vt:lpstr>
      <vt:lpstr>In Contrast</vt:lpstr>
      <vt:lpstr>Questions to Consider: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Maraline Ellis</dc:creator>
  <cp:lastModifiedBy>Bunch, Roy</cp:lastModifiedBy>
  <cp:revision>102</cp:revision>
  <cp:lastPrinted>2018-04-11T17:08:01Z</cp:lastPrinted>
  <dcterms:created xsi:type="dcterms:W3CDTF">2013-07-15T20:26:40Z</dcterms:created>
  <dcterms:modified xsi:type="dcterms:W3CDTF">2019-08-26T16:05:22Z</dcterms:modified>
</cp:coreProperties>
</file>